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61" r:id="rId2"/>
    <p:sldId id="379" r:id="rId3"/>
    <p:sldId id="560" r:id="rId4"/>
    <p:sldId id="726" r:id="rId5"/>
    <p:sldId id="464" r:id="rId6"/>
    <p:sldId id="441" r:id="rId7"/>
    <p:sldId id="747" r:id="rId8"/>
    <p:sldId id="728" r:id="rId9"/>
    <p:sldId id="729" r:id="rId10"/>
    <p:sldId id="364" r:id="rId11"/>
    <p:sldId id="736" r:id="rId12"/>
    <p:sldId id="505" r:id="rId13"/>
    <p:sldId id="730" r:id="rId14"/>
    <p:sldId id="553" r:id="rId15"/>
    <p:sldId id="714" r:id="rId16"/>
    <p:sldId id="738" r:id="rId17"/>
    <p:sldId id="258" r:id="rId18"/>
    <p:sldId id="731" r:id="rId19"/>
    <p:sldId id="739" r:id="rId20"/>
    <p:sldId id="480" r:id="rId21"/>
    <p:sldId id="481" r:id="rId22"/>
    <p:sldId id="482" r:id="rId23"/>
    <p:sldId id="735" r:id="rId24"/>
    <p:sldId id="605" r:id="rId25"/>
    <p:sldId id="745" r:id="rId26"/>
    <p:sldId id="749" r:id="rId27"/>
    <p:sldId id="748" r:id="rId28"/>
    <p:sldId id="600" r:id="rId29"/>
    <p:sldId id="363" r:id="rId30"/>
    <p:sldId id="733" r:id="rId31"/>
    <p:sldId id="734" r:id="rId32"/>
    <p:sldId id="289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3CD4"/>
    <a:srgbClr val="FFCC00"/>
    <a:srgbClr val="EAEB00"/>
    <a:srgbClr val="FF9900"/>
    <a:srgbClr val="F35B00"/>
    <a:srgbClr val="168CD1"/>
    <a:srgbClr val="FF3300"/>
    <a:srgbClr val="F7D590"/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/>
    <p:restoredTop sz="80692"/>
  </p:normalViewPr>
  <p:slideViewPr>
    <p:cSldViewPr snapToGrid="0">
      <p:cViewPr varScale="1">
        <p:scale>
          <a:sx n="104" d="100"/>
          <a:sy n="104" d="100"/>
        </p:scale>
        <p:origin x="200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2286" y="-11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</a:defRPr>
            </a:lvl1pPr>
          </a:lstStyle>
          <a:p>
            <a:fld id="{B3B10E36-CF2D-304B-835B-751B6157E19C}" type="slidenum">
              <a:rPr lang="nl-NL" altLang="x-none"/>
              <a:pPr/>
              <a:t>‹#›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</a:defRPr>
            </a:lvl1pPr>
          </a:lstStyle>
          <a:p>
            <a:fld id="{64B52AA7-EC91-2048-9334-EAA43241C478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0C0B6F6-EDB6-ED4A-A1F8-8F52594033B5}" type="slidenum">
              <a:rPr lang="en-US" sz="1200">
                <a:latin typeface="Times" charset="0"/>
              </a:rPr>
              <a:pPr/>
              <a:t>1</a:t>
            </a:fld>
            <a:endParaRPr lang="en-US" sz="1200">
              <a:latin typeface="Times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811213"/>
            <a:ext cx="4344988" cy="325913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4424363"/>
            <a:ext cx="5314950" cy="3667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159" tIns="46580" rIns="93159" bIns="46580"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3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2AA7-EC91-2048-9334-EAA43241C478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549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6586B-E028-0245-8CE0-8EACB53471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36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2AA7-EC91-2048-9334-EAA43241C478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414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7E3BB4-C2E0-E547-B516-B1BEA6056204}" type="slidenum">
              <a:rPr lang="en-US" sz="1200">
                <a:latin typeface="Times" charset="0"/>
              </a:rPr>
              <a:pPr/>
              <a:t>16</a:t>
            </a:fld>
            <a:endParaRPr lang="en-US" sz="1200">
              <a:latin typeface="Times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6138" y="4424363"/>
            <a:ext cx="5314950" cy="3667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20" tIns="47661" rIns="95320" bIns="47661"/>
          <a:lstStyle/>
          <a:p>
            <a:pPr lvl="1"/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811213"/>
            <a:ext cx="4344988" cy="32591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937822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2AA7-EC91-2048-9334-EAA43241C478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29283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7E3BB4-C2E0-E547-B516-B1BEA6056204}" type="slidenum">
              <a:rPr lang="en-US" sz="1200">
                <a:latin typeface="Times" charset="0"/>
              </a:rPr>
              <a:pPr/>
              <a:t>19</a:t>
            </a:fld>
            <a:endParaRPr lang="en-US" sz="1200">
              <a:latin typeface="Times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6138" y="4424363"/>
            <a:ext cx="5314950" cy="3667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20" tIns="47661" rIns="95320" bIns="47661"/>
          <a:lstStyle/>
          <a:p>
            <a:pPr lvl="1"/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811213"/>
            <a:ext cx="4344988" cy="32591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96967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7E3BB4-C2E0-E547-B516-B1BEA6056204}" type="slidenum">
              <a:rPr lang="en-US" sz="1200">
                <a:latin typeface="Times" charset="0"/>
              </a:rPr>
              <a:pPr/>
              <a:t>25</a:t>
            </a:fld>
            <a:endParaRPr lang="en-US" sz="1200">
              <a:latin typeface="Times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6138" y="4424363"/>
            <a:ext cx="5314950" cy="3667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20" tIns="47661" rIns="95320" bIns="47661"/>
          <a:lstStyle/>
          <a:p>
            <a:pPr lvl="1"/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811213"/>
            <a:ext cx="4344988" cy="32591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32656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CA5B-2DE4-4B11-AF48-87E22C3A1AAE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293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</a:pPr>
            <a:fld id="{73A8FB1D-D1F6-614F-9B67-43B135E8C8EE}" type="datetime1">
              <a:rPr lang="en-GB" sz="1200">
                <a:latin typeface="Times New Roman" charset="0"/>
              </a:rPr>
              <a:pPr>
                <a:buFont typeface="Times New Roman" charset="0"/>
                <a:buNone/>
              </a:pPr>
              <a:t>07/12/2021</a:t>
            </a:fld>
            <a:endParaRPr lang="en-GB" sz="1200">
              <a:latin typeface="Times New Roman" charset="0"/>
            </a:endParaRPr>
          </a:p>
        </p:txBody>
      </p:sp>
      <p:sp>
        <p:nvSpPr>
          <p:cNvPr id="58371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</a:pPr>
            <a:fld id="{0E2AD140-9BF7-B043-BD98-5BB2112451A2}" type="slidenum">
              <a:rPr lang="en-GB" sz="1200">
                <a:latin typeface="Times New Roman" charset="0"/>
              </a:rPr>
              <a:pPr>
                <a:buFont typeface="Times New Roman" charset="0"/>
                <a:buNone/>
              </a:pPr>
              <a:t>32</a:t>
            </a:fld>
            <a:endParaRPr lang="en-GB" sz="1200">
              <a:latin typeface="Times New Roman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1169988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8373" name="Text Box 3"/>
          <p:cNvSpPr>
            <a:spLocks noGrp="1" noChangeArrowheads="1"/>
          </p:cNvSpPr>
          <p:nvPr>
            <p:ph type="body"/>
          </p:nvPr>
        </p:nvSpPr>
        <p:spPr>
          <a:xfrm>
            <a:off x="935038" y="4414838"/>
            <a:ext cx="5135562" cy="41846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1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7E3BB4-C2E0-E547-B516-B1BEA6056204}" type="slidenum">
              <a:rPr lang="en-US" sz="1200">
                <a:latin typeface="Times" charset="0"/>
              </a:rPr>
              <a:pPr/>
              <a:t>2</a:t>
            </a:fld>
            <a:endParaRPr lang="en-US" sz="1200">
              <a:latin typeface="Times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6138" y="4424363"/>
            <a:ext cx="5314950" cy="3667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20" tIns="47661" rIns="95320" bIns="47661"/>
          <a:lstStyle/>
          <a:p>
            <a:pPr lvl="1"/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811213"/>
            <a:ext cx="4344988" cy="325913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2AA7-EC91-2048-9334-EAA43241C478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43478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Times" charset="0"/>
                <a:ea typeface="ＭＳ Ｐゴシック" charset="-128"/>
              </a:rPr>
              <a:t>If A is asymmetric (directed graph), then row sum A is different from col sum A. Row sum j corresponds to the out-degree in node j (the number of links leaving or starting from node j) and the col sum j is the in-degree in node j (i.e. the number of links that end or point to node j)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47335567-396E-324E-A7C8-B70D161137DA}" type="slidenum">
              <a:rPr lang="en-US" altLang="x-none" sz="1200">
                <a:latin typeface="Times" charset="0"/>
              </a:rPr>
              <a:pPr/>
              <a:t>4</a:t>
            </a:fld>
            <a:endParaRPr lang="en-US" altLang="x-none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2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333E1-0E86-224B-B278-F63FFB0671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333E1-0E86-224B-B278-F63FFB0671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9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27E3BB4-C2E0-E547-B516-B1BEA6056204}" type="slidenum">
              <a:rPr lang="en-US" sz="1200">
                <a:latin typeface="Times" charset="0"/>
              </a:rPr>
              <a:pPr/>
              <a:t>7</a:t>
            </a:fld>
            <a:endParaRPr lang="en-US" sz="1200">
              <a:latin typeface="Times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6138" y="4424363"/>
            <a:ext cx="5314950" cy="3667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20" tIns="47661" rIns="95320" bIns="47661"/>
          <a:lstStyle/>
          <a:p>
            <a:pPr lvl="1"/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811213"/>
            <a:ext cx="4344988" cy="32591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14920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2AA7-EC91-2048-9334-EAA43241C478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55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2AA7-EC91-2048-9334-EAA43241C478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508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pic>
        <p:nvPicPr>
          <p:cNvPr id="5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-2585"/>
          <a:stretch>
            <a:fillRect/>
          </a:stretch>
        </p:blipFill>
        <p:spPr bwMode="auto">
          <a:xfrm>
            <a:off x="6805613" y="5907088"/>
            <a:ext cx="18224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0" y="55991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endParaRPr lang="nl-NL" altLang="x-none">
              <a:solidFill>
                <a:srgbClr val="808080"/>
              </a:solidFill>
              <a:latin typeface="Times" charset="0"/>
            </a:endParaRP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2475" y="5194300"/>
            <a:ext cx="7924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fld id="{32105C8C-E570-014B-886F-7A96F3B8ECB9}" type="datetime1">
              <a:rPr lang="en-US" altLang="x-none"/>
              <a:pPr/>
              <a:t>12/7/21</a:t>
            </a:fld>
            <a:endParaRPr lang="en-US" altLang="x-none"/>
          </a:p>
        </p:txBody>
      </p:sp>
      <p:sp>
        <p:nvSpPr>
          <p:cNvPr id="8" name="Rectangle 6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90FEEBE-9C34-014F-8266-3C01253AA46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953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25538"/>
            <a:ext cx="7772400" cy="4481512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9780F-03E9-9A45-9F88-A5560AED51F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19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09659-4286-0349-B118-5728423E6DB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720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58775"/>
            <a:ext cx="7772400" cy="5248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40C13-3DC8-AB44-B2C2-C60BEBEA427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870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6096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40005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3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pic>
        <p:nvPicPr>
          <p:cNvPr id="1027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23398"/>
          <a:stretch>
            <a:fillRect/>
          </a:stretch>
        </p:blipFill>
        <p:spPr bwMode="auto">
          <a:xfrm>
            <a:off x="6705600" y="6178550"/>
            <a:ext cx="1936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3"/>
          <p:cNvSpPr>
            <a:spLocks noChangeArrowheads="1"/>
          </p:cNvSpPr>
          <p:nvPr userDrawn="1"/>
        </p:nvSpPr>
        <p:spPr bwMode="auto">
          <a:xfrm>
            <a:off x="0" y="5805488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endParaRPr lang="nl-NL" altLang="x-none" sz="1600">
              <a:latin typeface="Times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477000" y="583723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8CC0F85-E462-D248-B7A3-F5EA8169E5F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25538"/>
            <a:ext cx="777240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36" r:id="rId2"/>
    <p:sldLayoutId id="2147484537" r:id="rId3"/>
    <p:sldLayoutId id="2147484538" r:id="rId4"/>
    <p:sldLayoutId id="214748454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24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²"/>
        <a:defRPr sz="24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27.png"/><Relationship Id="rId5" Type="http://schemas.openxmlformats.org/officeDocument/2006/relationships/image" Target="../media/image160.png"/><Relationship Id="rId1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image" Target="../media/image151.png"/><Relationship Id="rId9" Type="http://schemas.openxmlformats.org/officeDocument/2006/relationships/image" Target="../media/image24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01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15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31.png"/><Relationship Id="rId4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ijforecast.2020.10.001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emf"/><Relationship Id="rId7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0.png"/><Relationship Id="rId4" Type="http://schemas.openxmlformats.org/officeDocument/2006/relationships/image" Target="../media/image47.emf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00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0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FAA229D-434B-8246-A062-936A4CD78923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55688" y="882408"/>
            <a:ext cx="7054850" cy="1485153"/>
          </a:xfrm>
          <a:prstGeom prst="rect">
            <a:avLst/>
          </a:prstGeom>
          <a:solidFill>
            <a:srgbClr val="114F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195388" y="1034809"/>
            <a:ext cx="6762750" cy="1189318"/>
          </a:xfrm>
          <a:prstGeom prst="rect">
            <a:avLst/>
          </a:prstGeom>
          <a:solidFill>
            <a:srgbClr val="658DF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28726" y="1265847"/>
            <a:ext cx="6729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 err="1">
                <a:latin typeface="Times New Roman" charset="0"/>
              </a:rPr>
              <a:t>Virusverspreiding</a:t>
            </a:r>
            <a:r>
              <a:rPr lang="en-US" sz="3600" b="1" dirty="0">
                <a:latin typeface="Times New Roman" charset="0"/>
              </a:rPr>
              <a:t> in </a:t>
            </a:r>
            <a:r>
              <a:rPr lang="en-US" sz="3600" b="1" dirty="0" err="1">
                <a:latin typeface="Times New Roman" charset="0"/>
              </a:rPr>
              <a:t>netwerken</a:t>
            </a:r>
            <a:endParaRPr lang="en-US" sz="2800" b="1" dirty="0">
              <a:latin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8DE3C-A42B-C74E-9AC6-0B156CEA2379}"/>
              </a:ext>
            </a:extLst>
          </p:cNvPr>
          <p:cNvSpPr txBox="1"/>
          <p:nvPr/>
        </p:nvSpPr>
        <p:spPr>
          <a:xfrm>
            <a:off x="1801850" y="5469539"/>
            <a:ext cx="5790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</a:rPr>
              <a:t>Bataafsch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 err="1">
                <a:solidFill>
                  <a:schemeClr val="bg2"/>
                </a:solidFill>
              </a:rPr>
              <a:t>Genootschap</a:t>
            </a:r>
            <a:r>
              <a:rPr lang="en-US" sz="1600" b="1" dirty="0">
                <a:solidFill>
                  <a:schemeClr val="bg2"/>
                </a:solidFill>
              </a:rPr>
              <a:t>, 6 December 2021, Rotterdam</a:t>
            </a:r>
          </a:p>
        </p:txBody>
      </p:sp>
      <p:pic>
        <p:nvPicPr>
          <p:cNvPr id="8" name="Picture 6" descr="blue_NAS.jpg">
            <a:extLst>
              <a:ext uri="{FF2B5EF4-FFF2-40B4-BE49-F238E27FC236}">
                <a16:creationId xmlns:a16="http://schemas.microsoft.com/office/drawing/2014/main" id="{EE680FEB-8FD3-C349-B2D8-F3A378F6D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122988"/>
            <a:ext cx="13509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5AC4085B-B1DB-4245-BBED-DA5F029D7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81" y="2530950"/>
            <a:ext cx="604043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Times New Roman" charset="0"/>
              </a:rPr>
              <a:t>Piet Van Mieghem</a:t>
            </a:r>
          </a:p>
          <a:p>
            <a:pPr algn="ctr"/>
            <a:endParaRPr lang="en-US" dirty="0">
              <a:latin typeface="Times New Roman" charset="0"/>
            </a:endParaRPr>
          </a:p>
          <a:p>
            <a:pPr algn="ctr"/>
            <a:r>
              <a:rPr lang="en-US" sz="2000" dirty="0" err="1">
                <a:latin typeface="Times New Roman" charset="0"/>
              </a:rPr>
              <a:t>samenwerking</a:t>
            </a:r>
            <a:r>
              <a:rPr lang="en-US" sz="2000" dirty="0">
                <a:latin typeface="Times New Roman" charset="0"/>
              </a:rPr>
              <a:t> met</a:t>
            </a:r>
          </a:p>
          <a:p>
            <a:pPr algn="ctr"/>
            <a:r>
              <a:rPr lang="en-US" sz="2000" i="1" dirty="0">
                <a:latin typeface="Times New Roman" charset="0"/>
              </a:rPr>
              <a:t>Eric </a:t>
            </a:r>
            <a:r>
              <a:rPr lang="en-US" sz="2000" i="1" dirty="0" err="1">
                <a:latin typeface="Times New Roman" charset="0"/>
              </a:rPr>
              <a:t>Cator</a:t>
            </a:r>
            <a:r>
              <a:rPr lang="en-US" sz="2000" i="1" dirty="0">
                <a:latin typeface="Times New Roman" charset="0"/>
              </a:rPr>
              <a:t>, Ruud van de </a:t>
            </a:r>
            <a:r>
              <a:rPr lang="en-US" sz="2000" i="1" dirty="0" err="1">
                <a:latin typeface="Times New Roman" charset="0"/>
              </a:rPr>
              <a:t>Bovenkamp</a:t>
            </a:r>
            <a:r>
              <a:rPr lang="en-US" sz="2000" i="1" dirty="0">
                <a:latin typeface="Times New Roman" charset="0"/>
              </a:rPr>
              <a:t>, Cong Li, Stojan </a:t>
            </a:r>
            <a:r>
              <a:rPr lang="en-US" sz="2000" i="1" dirty="0" err="1">
                <a:latin typeface="Times New Roman" charset="0"/>
              </a:rPr>
              <a:t>Trajanovski</a:t>
            </a:r>
            <a:r>
              <a:rPr lang="en-US" sz="2000" i="1" dirty="0">
                <a:latin typeface="Times New Roman" charset="0"/>
              </a:rPr>
              <a:t>, </a:t>
            </a:r>
            <a:r>
              <a:rPr lang="en-US" sz="2000" i="1" dirty="0" err="1">
                <a:latin typeface="Times New Roman" charset="0"/>
              </a:rPr>
              <a:t>Dongchao</a:t>
            </a:r>
            <a:r>
              <a:rPr lang="en-US" sz="2000" i="1" dirty="0">
                <a:latin typeface="Times New Roman" charset="0"/>
              </a:rPr>
              <a:t> Guo, Zhidong He, </a:t>
            </a:r>
            <a:r>
              <a:rPr lang="en-US" sz="2000" i="1" dirty="0" err="1">
                <a:latin typeface="Times New Roman" charset="0"/>
              </a:rPr>
              <a:t>Qiang</a:t>
            </a:r>
            <a:r>
              <a:rPr lang="en-US" sz="2000" i="1" dirty="0">
                <a:latin typeface="Times New Roman" charset="0"/>
              </a:rPr>
              <a:t> Liu, Annalisa </a:t>
            </a:r>
            <a:r>
              <a:rPr lang="en-US" sz="2000" i="1" dirty="0" err="1">
                <a:latin typeface="Times New Roman" charset="0"/>
              </a:rPr>
              <a:t>Socievole</a:t>
            </a:r>
            <a:r>
              <a:rPr lang="en-US" sz="2000" i="1" dirty="0">
                <a:latin typeface="Times New Roman" charset="0"/>
              </a:rPr>
              <a:t>, Bastian </a:t>
            </a:r>
            <a:r>
              <a:rPr lang="en-US" sz="2000" i="1" dirty="0" err="1">
                <a:latin typeface="Times New Roman" charset="0"/>
              </a:rPr>
              <a:t>Prasse</a:t>
            </a:r>
            <a:r>
              <a:rPr lang="en-US" sz="2000" i="1" dirty="0">
                <a:latin typeface="Times New Roman" charset="0"/>
              </a:rPr>
              <a:t>, Massimo </a:t>
            </a:r>
            <a:r>
              <a:rPr lang="en-US" sz="2000" i="1" dirty="0" err="1">
                <a:latin typeface="Times New Roman" charset="0"/>
              </a:rPr>
              <a:t>Achterberg</a:t>
            </a:r>
            <a:r>
              <a:rPr lang="en-US" sz="2000" i="1" dirty="0">
                <a:latin typeface="Times New Roman" charset="0"/>
              </a:rPr>
              <a:t>, Mattia Sensi and </a:t>
            </a:r>
            <a:r>
              <a:rPr lang="en-US" sz="2000" i="1" dirty="0" err="1">
                <a:latin typeface="Times New Roman" charset="0"/>
              </a:rPr>
              <a:t>Huijuan</a:t>
            </a:r>
            <a:r>
              <a:rPr lang="en-US" sz="2000" i="1" dirty="0">
                <a:latin typeface="Times New Roman" charset="0"/>
              </a:rPr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2371943269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20467" y="243573"/>
            <a:ext cx="8900870" cy="622300"/>
          </a:xfrm>
        </p:spPr>
        <p:txBody>
          <a:bodyPr/>
          <a:lstStyle/>
          <a:p>
            <a:pPr algn="ctr"/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Governing Markovian SIS equation for node </a:t>
            </a:r>
            <a:r>
              <a:rPr lang="en-US" sz="2800" i="1" dirty="0">
                <a:latin typeface="Tahoma" charset="0"/>
                <a:ea typeface="ＭＳ Ｐゴシック" charset="0"/>
                <a:cs typeface="ＭＳ Ｐゴシック" charset="0"/>
              </a:rPr>
              <a:t>j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85D9B04-C8C8-BC4B-A167-A5B84599C827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2710538" y="2709452"/>
            <a:ext cx="23771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dirty="0"/>
              <a:t>if </a:t>
            </a:r>
            <a:r>
              <a:rPr lang="en-US" sz="2000" i="1" dirty="0"/>
              <a:t>infected  </a:t>
            </a:r>
            <a:r>
              <a:rPr lang="en-US" sz="2000" dirty="0"/>
              <a:t>(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 =1):</a:t>
            </a:r>
          </a:p>
          <a:p>
            <a:r>
              <a:rPr lang="en-US" sz="2000" dirty="0"/>
              <a:t>probability of</a:t>
            </a:r>
          </a:p>
          <a:p>
            <a:r>
              <a:rPr lang="en-US" sz="2000" dirty="0"/>
              <a:t>curing per</a:t>
            </a:r>
          </a:p>
          <a:p>
            <a:r>
              <a:rPr lang="en-US" sz="2000" dirty="0"/>
              <a:t>unit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TextBox 6"/>
              <p:cNvSpPr txBox="1">
                <a:spLocks noChangeArrowheads="1"/>
              </p:cNvSpPr>
              <p:nvPr/>
            </p:nvSpPr>
            <p:spPr bwMode="auto">
              <a:xfrm>
                <a:off x="120467" y="2683325"/>
                <a:ext cx="2226635" cy="1370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2000" dirty="0"/>
                  <a:t>time-change of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NL" sz="2000" dirty="0">
                    <a:solidFill>
                      <a:srgbClr val="7030A0"/>
                    </a:solidFill>
                  </a:rPr>
                  <a:t>=Pr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NL" sz="2000" dirty="0">
                  <a:solidFill>
                    <a:srgbClr val="7030A0"/>
                  </a:solidFill>
                </a:endParaRPr>
              </a:p>
              <a:p>
                <a:r>
                  <a:rPr lang="en-US" sz="2000" dirty="0"/>
                  <a:t>probability that </a:t>
                </a:r>
              </a:p>
              <a:p>
                <a:r>
                  <a:rPr lang="en-US" sz="2000" dirty="0"/>
                  <a:t>node </a:t>
                </a:r>
                <a:r>
                  <a:rPr lang="en-US" sz="2000" i="1" dirty="0"/>
                  <a:t>j</a:t>
                </a:r>
                <a:r>
                  <a:rPr lang="en-US" sz="2000" dirty="0"/>
                  <a:t> is infected</a:t>
                </a:r>
              </a:p>
            </p:txBody>
          </p:sp>
        </mc:Choice>
        <mc:Fallback xmlns="">
          <p:sp>
            <p:nvSpPr>
              <p:cNvPr id="31749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467" y="2683325"/>
                <a:ext cx="2226635" cy="1370247"/>
              </a:xfrm>
              <a:prstGeom prst="rect">
                <a:avLst/>
              </a:prstGeom>
              <a:blipFill>
                <a:blip r:embed="rId2"/>
                <a:stretch>
                  <a:fillRect l="-2841" t="-2752" b="-733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5534296" y="2709452"/>
            <a:ext cx="3157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dirty="0"/>
              <a:t>if </a:t>
            </a:r>
            <a:r>
              <a:rPr lang="en-US" sz="2000" i="1" dirty="0"/>
              <a:t>not infected </a:t>
            </a:r>
            <a:r>
              <a:rPr lang="en-US" sz="2000" dirty="0"/>
              <a:t>(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 =0):</a:t>
            </a:r>
          </a:p>
          <a:p>
            <a:r>
              <a:rPr lang="en-US" sz="2000" dirty="0"/>
              <a:t>probability of infection per</a:t>
            </a:r>
          </a:p>
          <a:p>
            <a:r>
              <a:rPr lang="en-US" sz="2000" dirty="0"/>
              <a:t>unit time from </a:t>
            </a:r>
          </a:p>
          <a:p>
            <a:r>
              <a:rPr lang="en-US" sz="2000" dirty="0"/>
              <a:t>infected neighbors</a:t>
            </a:r>
          </a:p>
        </p:txBody>
      </p:sp>
      <p:sp>
        <p:nvSpPr>
          <p:cNvPr id="31751" name="Down Arrow 8"/>
          <p:cNvSpPr>
            <a:spLocks noChangeArrowheads="1"/>
          </p:cNvSpPr>
          <p:nvPr/>
        </p:nvSpPr>
        <p:spPr bwMode="auto">
          <a:xfrm>
            <a:off x="1304469" y="2009863"/>
            <a:ext cx="228600" cy="622300"/>
          </a:xfrm>
          <a:prstGeom prst="downArrow">
            <a:avLst>
              <a:gd name="adj1" fmla="val 50000"/>
              <a:gd name="adj2" fmla="val 4999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Down Arrow 9"/>
          <p:cNvSpPr>
            <a:spLocks noChangeArrowheads="1"/>
          </p:cNvSpPr>
          <p:nvPr/>
        </p:nvSpPr>
        <p:spPr bwMode="auto">
          <a:xfrm>
            <a:off x="3442784" y="2009863"/>
            <a:ext cx="228600" cy="622300"/>
          </a:xfrm>
          <a:prstGeom prst="downArrow">
            <a:avLst>
              <a:gd name="adj1" fmla="val 50000"/>
              <a:gd name="adj2" fmla="val 4999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Down Arrow 10"/>
          <p:cNvSpPr>
            <a:spLocks noChangeArrowheads="1"/>
          </p:cNvSpPr>
          <p:nvPr/>
        </p:nvSpPr>
        <p:spPr bwMode="auto">
          <a:xfrm>
            <a:off x="6382297" y="2009863"/>
            <a:ext cx="228600" cy="622300"/>
          </a:xfrm>
          <a:prstGeom prst="downArrow">
            <a:avLst>
              <a:gd name="adj1" fmla="val 50000"/>
              <a:gd name="adj2" fmla="val 4999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134100"/>
            <a:ext cx="6845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8080"/>
                </a:solidFill>
              </a:rPr>
              <a:t>R. Pastor-</a:t>
            </a:r>
            <a:r>
              <a:rPr lang="en-US" sz="1400" b="1" dirty="0" err="1">
                <a:solidFill>
                  <a:srgbClr val="808080"/>
                </a:solidFill>
              </a:rPr>
              <a:t>Satorras</a:t>
            </a:r>
            <a:r>
              <a:rPr lang="en-US" sz="1400" b="1" dirty="0">
                <a:solidFill>
                  <a:srgbClr val="808080"/>
                </a:solidFill>
              </a:rPr>
              <a:t>, C. </a:t>
            </a:r>
            <a:r>
              <a:rPr lang="en-US" sz="1400" b="1" dirty="0" err="1">
                <a:solidFill>
                  <a:srgbClr val="808080"/>
                </a:solidFill>
              </a:rPr>
              <a:t>Castellano</a:t>
            </a:r>
            <a:r>
              <a:rPr lang="en-US" sz="1400" b="1" dirty="0">
                <a:solidFill>
                  <a:srgbClr val="808080"/>
                </a:solidFill>
              </a:rPr>
              <a:t>, P. Van Mieghem and A. </a:t>
            </a:r>
            <a:r>
              <a:rPr lang="en-US" sz="1400" b="1" dirty="0" err="1">
                <a:solidFill>
                  <a:srgbClr val="808080"/>
                </a:solidFill>
              </a:rPr>
              <a:t>Vespignani</a:t>
            </a:r>
            <a:r>
              <a:rPr lang="en-US" sz="1400" b="1" dirty="0">
                <a:solidFill>
                  <a:srgbClr val="808080"/>
                </a:solidFill>
              </a:rPr>
              <a:t>, “Epidemic processes in complex networks”, Review of Modern Physics, </a:t>
            </a:r>
            <a:r>
              <a:rPr lang="en-US" sz="1400" b="1" dirty="0">
                <a:solidFill>
                  <a:schemeClr val="bg2"/>
                </a:solidFill>
              </a:rPr>
              <a:t>Vol. 87, No. 3, pp. 925-979, 2</a:t>
            </a:r>
            <a:r>
              <a:rPr lang="en-US" sz="1400" b="1" dirty="0">
                <a:solidFill>
                  <a:srgbClr val="808080"/>
                </a:solidFill>
              </a:rPr>
              <a:t>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AF90CA-6E31-334A-BCDA-CA41BC6A8196}"/>
                  </a:ext>
                </a:extLst>
              </p:cNvPr>
              <p:cNvSpPr txBox="1"/>
              <p:nvPr/>
            </p:nvSpPr>
            <p:spPr>
              <a:xfrm>
                <a:off x="600545" y="995549"/>
                <a:ext cx="8658973" cy="958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)+(1−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𝑛𝑒𝑖𝑔h𝑏𝑜𝑟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AF90CA-6E31-334A-BCDA-CA41BC6A8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45" y="995549"/>
                <a:ext cx="8658973" cy="958404"/>
              </a:xfrm>
              <a:prstGeom prst="rect">
                <a:avLst/>
              </a:prstGeom>
              <a:blipFill>
                <a:blip r:embed="rId3"/>
                <a:stretch>
                  <a:fillRect t="-127273" b="-19350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73A3CD-0CA2-824E-B199-B8A971F3C43A}"/>
                  </a:ext>
                </a:extLst>
              </p:cNvPr>
              <p:cNvSpPr txBox="1"/>
              <p:nvPr/>
            </p:nvSpPr>
            <p:spPr>
              <a:xfrm>
                <a:off x="478316" y="4293273"/>
                <a:ext cx="7898381" cy="699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NL" dirty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73A3CD-0CA2-824E-B199-B8A971F3C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6" y="4293273"/>
                <a:ext cx="7898381" cy="699102"/>
              </a:xfrm>
              <a:prstGeom prst="rect">
                <a:avLst/>
              </a:prstGeom>
              <a:blipFill>
                <a:blip r:embed="rId4"/>
                <a:stretch>
                  <a:fillRect t="-59649" b="-11228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CC3A975-5663-CF42-8C4E-7767126D417D}"/>
              </a:ext>
            </a:extLst>
          </p:cNvPr>
          <p:cNvSpPr/>
          <p:nvPr/>
        </p:nvSpPr>
        <p:spPr bwMode="auto">
          <a:xfrm>
            <a:off x="7001691" y="4376057"/>
            <a:ext cx="1110343" cy="575633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FDCF52-F6FB-6E4F-B3D9-E1D19C08EF84}"/>
                  </a:ext>
                </a:extLst>
              </p:cNvPr>
              <p:cNvSpPr txBox="1"/>
              <p:nvPr/>
            </p:nvSpPr>
            <p:spPr>
              <a:xfrm>
                <a:off x="6348367" y="5060637"/>
                <a:ext cx="2689582" cy="745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7030A0"/>
                    </a:solidFill>
                  </a:rPr>
                  <a:t>C</a:t>
                </a:r>
                <a:r>
                  <a:rPr lang="en-NL" dirty="0">
                    <a:solidFill>
                      <a:srgbClr val="7030A0"/>
                    </a:solidFill>
                  </a:rPr>
                  <a:t>omplication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NL" sz="1600" dirty="0">
                    <a:solidFill>
                      <a:srgbClr val="7030A0"/>
                    </a:solidFill>
                  </a:rPr>
                  <a:t>=Pr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NL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FDCF52-F6FB-6E4F-B3D9-E1D19C08E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367" y="5060637"/>
                <a:ext cx="2689582" cy="745332"/>
              </a:xfrm>
              <a:prstGeom prst="rect">
                <a:avLst/>
              </a:prstGeom>
              <a:blipFill>
                <a:blip r:embed="rId5"/>
                <a:stretch>
                  <a:fillRect t="-6780" b="-508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4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  <p:bldP spid="31751" grpId="0" animBg="1"/>
      <p:bldP spid="31752" grpId="0" animBg="1"/>
      <p:bldP spid="31753" grpId="0" animBg="1"/>
      <p:bldP spid="1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0"/>
          <p:cNvSpPr txBox="1">
            <a:spLocks noChangeArrowheads="1"/>
          </p:cNvSpPr>
          <p:nvPr/>
        </p:nvSpPr>
        <p:spPr bwMode="auto">
          <a:xfrm>
            <a:off x="1736992" y="2726814"/>
            <a:ext cx="149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00B050"/>
                </a:solidFill>
              </a:rPr>
              <a:t>2</a:t>
            </a:r>
            <a:r>
              <a:rPr lang="en-US" baseline="30000" dirty="0" err="1">
                <a:solidFill>
                  <a:srgbClr val="00B050"/>
                </a:solidFill>
              </a:rPr>
              <a:t>N</a:t>
            </a:r>
            <a:r>
              <a:rPr lang="en-US" dirty="0">
                <a:solidFill>
                  <a:srgbClr val="00B050"/>
                </a:solidFill>
              </a:rPr>
              <a:t> states!</a:t>
            </a:r>
          </a:p>
        </p:txBody>
      </p:sp>
      <p:sp>
        <p:nvSpPr>
          <p:cNvPr id="26627" name="TextBox 51"/>
          <p:cNvSpPr txBox="1">
            <a:spLocks noChangeArrowheads="1"/>
          </p:cNvSpPr>
          <p:nvPr/>
        </p:nvSpPr>
        <p:spPr bwMode="auto">
          <a:xfrm>
            <a:off x="48926" y="43520"/>
            <a:ext cx="2965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 i="1" dirty="0"/>
              <a:t>Markov graph of </a:t>
            </a:r>
          </a:p>
          <a:p>
            <a:r>
              <a:rPr lang="en-US" b="1" i="1" dirty="0"/>
              <a:t>the SIS epidemics</a:t>
            </a:r>
          </a:p>
          <a:p>
            <a:r>
              <a:rPr lang="en-US" b="1" i="1" dirty="0"/>
              <a:t>on N = 4 nodes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F45DFA-6653-9E40-AD9E-8F2B61A4F018}"/>
              </a:ext>
            </a:extLst>
          </p:cNvPr>
          <p:cNvGrpSpPr/>
          <p:nvPr/>
        </p:nvGrpSpPr>
        <p:grpSpPr>
          <a:xfrm>
            <a:off x="2527620" y="238624"/>
            <a:ext cx="6388508" cy="3800339"/>
            <a:chOff x="1410020" y="327524"/>
            <a:chExt cx="6388508" cy="3800339"/>
          </a:xfrm>
        </p:grpSpPr>
        <p:sp>
          <p:nvSpPr>
            <p:cNvPr id="26631" name="Oval 3"/>
            <p:cNvSpPr>
              <a:spLocks noChangeArrowheads="1"/>
            </p:cNvSpPr>
            <p:nvPr/>
          </p:nvSpPr>
          <p:spPr bwMode="auto">
            <a:xfrm>
              <a:off x="4169207" y="431937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0000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0</a:t>
              </a:r>
            </a:p>
          </p:txBody>
        </p:sp>
        <p:sp>
          <p:nvSpPr>
            <p:cNvPr id="26632" name="Oval 4"/>
            <p:cNvSpPr>
              <a:spLocks noChangeArrowheads="1"/>
            </p:cNvSpPr>
            <p:nvPr/>
          </p:nvSpPr>
          <p:spPr bwMode="auto">
            <a:xfrm>
              <a:off x="2181848" y="1125630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0001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1</a:t>
              </a:r>
            </a:p>
          </p:txBody>
        </p:sp>
        <p:sp>
          <p:nvSpPr>
            <p:cNvPr id="26633" name="Oval 5"/>
            <p:cNvSpPr>
              <a:spLocks noChangeArrowheads="1"/>
            </p:cNvSpPr>
            <p:nvPr/>
          </p:nvSpPr>
          <p:spPr bwMode="auto">
            <a:xfrm>
              <a:off x="3527567" y="1124499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0010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2</a:t>
              </a:r>
            </a:p>
          </p:txBody>
        </p:sp>
        <p:sp>
          <p:nvSpPr>
            <p:cNvPr id="26634" name="Oval 6"/>
            <p:cNvSpPr>
              <a:spLocks noChangeArrowheads="1"/>
            </p:cNvSpPr>
            <p:nvPr/>
          </p:nvSpPr>
          <p:spPr bwMode="auto">
            <a:xfrm>
              <a:off x="4873285" y="1124499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0100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4</a:t>
              </a:r>
            </a:p>
          </p:txBody>
        </p:sp>
        <p:sp>
          <p:nvSpPr>
            <p:cNvPr id="26635" name="Oval 7"/>
            <p:cNvSpPr>
              <a:spLocks noChangeArrowheads="1"/>
            </p:cNvSpPr>
            <p:nvPr/>
          </p:nvSpPr>
          <p:spPr bwMode="auto">
            <a:xfrm>
              <a:off x="6219003" y="1124499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1000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8</a:t>
              </a:r>
            </a:p>
          </p:txBody>
        </p:sp>
        <p:sp>
          <p:nvSpPr>
            <p:cNvPr id="26636" name="Oval 8"/>
            <p:cNvSpPr>
              <a:spLocks noChangeArrowheads="1"/>
            </p:cNvSpPr>
            <p:nvPr/>
          </p:nvSpPr>
          <p:spPr bwMode="auto">
            <a:xfrm>
              <a:off x="1410020" y="1972095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1001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9</a:t>
              </a:r>
            </a:p>
          </p:txBody>
        </p:sp>
        <p:sp>
          <p:nvSpPr>
            <p:cNvPr id="26637" name="Oval 9"/>
            <p:cNvSpPr>
              <a:spLocks noChangeArrowheads="1"/>
            </p:cNvSpPr>
            <p:nvPr/>
          </p:nvSpPr>
          <p:spPr bwMode="auto">
            <a:xfrm>
              <a:off x="2529902" y="1972095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0011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3</a:t>
              </a:r>
            </a:p>
          </p:txBody>
        </p:sp>
        <p:sp>
          <p:nvSpPr>
            <p:cNvPr id="26638" name="Oval 10"/>
            <p:cNvSpPr>
              <a:spLocks noChangeArrowheads="1"/>
            </p:cNvSpPr>
            <p:nvPr/>
          </p:nvSpPr>
          <p:spPr bwMode="auto">
            <a:xfrm>
              <a:off x="3651112" y="1972095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0101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5</a:t>
              </a:r>
            </a:p>
          </p:txBody>
        </p:sp>
        <p:sp>
          <p:nvSpPr>
            <p:cNvPr id="26639" name="Oval 11"/>
            <p:cNvSpPr>
              <a:spLocks noChangeArrowheads="1"/>
            </p:cNvSpPr>
            <p:nvPr/>
          </p:nvSpPr>
          <p:spPr bwMode="auto">
            <a:xfrm>
              <a:off x="4772323" y="1972095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0110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6</a:t>
              </a:r>
            </a:p>
          </p:txBody>
        </p:sp>
        <p:sp>
          <p:nvSpPr>
            <p:cNvPr id="26640" name="Oval 12"/>
            <p:cNvSpPr>
              <a:spLocks noChangeArrowheads="1"/>
            </p:cNvSpPr>
            <p:nvPr/>
          </p:nvSpPr>
          <p:spPr bwMode="auto">
            <a:xfrm>
              <a:off x="5893533" y="1972095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1010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10</a:t>
              </a:r>
            </a:p>
          </p:txBody>
        </p:sp>
        <p:sp>
          <p:nvSpPr>
            <p:cNvPr id="26641" name="Oval 13"/>
            <p:cNvSpPr>
              <a:spLocks noChangeArrowheads="1"/>
            </p:cNvSpPr>
            <p:nvPr/>
          </p:nvSpPr>
          <p:spPr bwMode="auto">
            <a:xfrm>
              <a:off x="2302737" y="2794795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1011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11</a:t>
              </a:r>
            </a:p>
          </p:txBody>
        </p:sp>
        <p:sp>
          <p:nvSpPr>
            <p:cNvPr id="26642" name="Oval 14"/>
            <p:cNvSpPr>
              <a:spLocks noChangeArrowheads="1"/>
            </p:cNvSpPr>
            <p:nvPr/>
          </p:nvSpPr>
          <p:spPr bwMode="auto">
            <a:xfrm>
              <a:off x="3567420" y="2793663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0111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7</a:t>
              </a:r>
            </a:p>
          </p:txBody>
        </p:sp>
        <p:sp>
          <p:nvSpPr>
            <p:cNvPr id="26643" name="Oval 15"/>
            <p:cNvSpPr>
              <a:spLocks noChangeArrowheads="1"/>
            </p:cNvSpPr>
            <p:nvPr/>
          </p:nvSpPr>
          <p:spPr bwMode="auto">
            <a:xfrm>
              <a:off x="4833431" y="2793663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1101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13</a:t>
              </a:r>
            </a:p>
          </p:txBody>
        </p:sp>
        <p:sp>
          <p:nvSpPr>
            <p:cNvPr id="26644" name="Oval 16"/>
            <p:cNvSpPr>
              <a:spLocks noChangeArrowheads="1"/>
            </p:cNvSpPr>
            <p:nvPr/>
          </p:nvSpPr>
          <p:spPr bwMode="auto">
            <a:xfrm>
              <a:off x="7014743" y="1972095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1100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12</a:t>
              </a:r>
            </a:p>
          </p:txBody>
        </p:sp>
        <p:sp>
          <p:nvSpPr>
            <p:cNvPr id="26645" name="Oval 17"/>
            <p:cNvSpPr>
              <a:spLocks noChangeArrowheads="1"/>
            </p:cNvSpPr>
            <p:nvPr/>
          </p:nvSpPr>
          <p:spPr bwMode="auto">
            <a:xfrm>
              <a:off x="4169207" y="3666155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1111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15</a:t>
              </a:r>
            </a:p>
          </p:txBody>
        </p:sp>
        <p:sp>
          <p:nvSpPr>
            <p:cNvPr id="26646" name="Oval 18"/>
            <p:cNvSpPr>
              <a:spLocks noChangeArrowheads="1"/>
            </p:cNvSpPr>
            <p:nvPr/>
          </p:nvSpPr>
          <p:spPr bwMode="auto">
            <a:xfrm>
              <a:off x="6099443" y="2793663"/>
              <a:ext cx="783785" cy="4617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charset="0"/>
                </a:rPr>
                <a:t>1110</a:t>
              </a:r>
            </a:p>
            <a:p>
              <a:pPr algn="ctr"/>
              <a:r>
                <a:rPr lang="en-US" sz="1600" b="1">
                  <a:latin typeface="Times New Roman" charset="0"/>
                </a:rPr>
                <a:t>14</a:t>
              </a:r>
            </a:p>
          </p:txBody>
        </p:sp>
        <p:cxnSp>
          <p:nvCxnSpPr>
            <p:cNvPr id="26647" name="AutoShape 19"/>
            <p:cNvCxnSpPr>
              <a:cxnSpLocks noChangeShapeType="1"/>
              <a:stCxn id="26631" idx="2"/>
              <a:endCxn id="26632" idx="7"/>
            </p:cNvCxnSpPr>
            <p:nvPr/>
          </p:nvCxnSpPr>
          <p:spPr bwMode="auto">
            <a:xfrm flipH="1">
              <a:off x="2851386" y="662791"/>
              <a:ext cx="1317821" cy="530738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48" name="AutoShape 20"/>
            <p:cNvCxnSpPr>
              <a:cxnSpLocks noChangeShapeType="1"/>
              <a:stCxn id="26631" idx="3"/>
              <a:endCxn id="26633" idx="0"/>
            </p:cNvCxnSpPr>
            <p:nvPr/>
          </p:nvCxnSpPr>
          <p:spPr bwMode="auto">
            <a:xfrm flipH="1">
              <a:off x="3919459" y="825747"/>
              <a:ext cx="363995" cy="298752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49" name="AutoShape 21"/>
            <p:cNvCxnSpPr>
              <a:cxnSpLocks noChangeShapeType="1"/>
              <a:stCxn id="26631" idx="5"/>
              <a:endCxn id="26634" idx="0"/>
            </p:cNvCxnSpPr>
            <p:nvPr/>
          </p:nvCxnSpPr>
          <p:spPr bwMode="auto">
            <a:xfrm>
              <a:off x="4838745" y="825747"/>
              <a:ext cx="426432" cy="298752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0" name="AutoShape 22"/>
            <p:cNvCxnSpPr>
              <a:cxnSpLocks noChangeShapeType="1"/>
              <a:stCxn id="26631" idx="6"/>
              <a:endCxn id="26635" idx="1"/>
            </p:cNvCxnSpPr>
            <p:nvPr/>
          </p:nvCxnSpPr>
          <p:spPr bwMode="auto">
            <a:xfrm>
              <a:off x="4952992" y="662791"/>
              <a:ext cx="1380258" cy="529606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1" name="AutoShape 23"/>
            <p:cNvCxnSpPr>
              <a:cxnSpLocks noChangeShapeType="1"/>
              <a:stCxn id="26632" idx="3"/>
              <a:endCxn id="26636" idx="0"/>
            </p:cNvCxnSpPr>
            <p:nvPr/>
          </p:nvCxnSpPr>
          <p:spPr bwMode="auto">
            <a:xfrm flipH="1">
              <a:off x="1801912" y="1519440"/>
              <a:ext cx="494183" cy="4526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2" name="AutoShape 24"/>
            <p:cNvCxnSpPr>
              <a:cxnSpLocks noChangeShapeType="1"/>
              <a:stCxn id="26632" idx="4"/>
              <a:endCxn id="26637" idx="0"/>
            </p:cNvCxnSpPr>
            <p:nvPr/>
          </p:nvCxnSpPr>
          <p:spPr bwMode="auto">
            <a:xfrm>
              <a:off x="2573741" y="1587338"/>
              <a:ext cx="348053" cy="3847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3" name="AutoShape 25"/>
            <p:cNvCxnSpPr>
              <a:cxnSpLocks noChangeShapeType="1"/>
              <a:stCxn id="26632" idx="5"/>
              <a:endCxn id="26638" idx="1"/>
            </p:cNvCxnSpPr>
            <p:nvPr/>
          </p:nvCxnSpPr>
          <p:spPr bwMode="auto">
            <a:xfrm>
              <a:off x="2851386" y="1519440"/>
              <a:ext cx="913972" cy="5205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4" name="AutoShape 26"/>
            <p:cNvCxnSpPr>
              <a:cxnSpLocks noChangeShapeType="1"/>
              <a:stCxn id="26635" idx="4"/>
              <a:endCxn id="26640" idx="0"/>
            </p:cNvCxnSpPr>
            <p:nvPr/>
          </p:nvCxnSpPr>
          <p:spPr bwMode="auto">
            <a:xfrm flipH="1">
              <a:off x="6285425" y="1586207"/>
              <a:ext cx="325470" cy="385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5" name="AutoShape 27"/>
            <p:cNvCxnSpPr>
              <a:cxnSpLocks noChangeShapeType="1"/>
              <a:stCxn id="26635" idx="5"/>
              <a:endCxn id="26644" idx="0"/>
            </p:cNvCxnSpPr>
            <p:nvPr/>
          </p:nvCxnSpPr>
          <p:spPr bwMode="auto">
            <a:xfrm>
              <a:off x="6888541" y="1518308"/>
              <a:ext cx="518095" cy="4537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6" name="AutoShape 28"/>
            <p:cNvCxnSpPr>
              <a:cxnSpLocks noChangeShapeType="1"/>
              <a:stCxn id="26635" idx="3"/>
              <a:endCxn id="26636" idx="7"/>
            </p:cNvCxnSpPr>
            <p:nvPr/>
          </p:nvCxnSpPr>
          <p:spPr bwMode="auto">
            <a:xfrm flipH="1">
              <a:off x="2079558" y="1518308"/>
              <a:ext cx="4253692" cy="5216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7" name="AutoShape 29"/>
            <p:cNvCxnSpPr>
              <a:cxnSpLocks noChangeShapeType="1"/>
              <a:stCxn id="26633" idx="3"/>
              <a:endCxn id="26637" idx="7"/>
            </p:cNvCxnSpPr>
            <p:nvPr/>
          </p:nvCxnSpPr>
          <p:spPr bwMode="auto">
            <a:xfrm flipH="1">
              <a:off x="3199440" y="1518308"/>
              <a:ext cx="442373" cy="5216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8" name="AutoShape 30"/>
            <p:cNvCxnSpPr>
              <a:cxnSpLocks noChangeShapeType="1"/>
              <a:stCxn id="26633" idx="4"/>
              <a:endCxn id="26639" idx="1"/>
            </p:cNvCxnSpPr>
            <p:nvPr/>
          </p:nvCxnSpPr>
          <p:spPr bwMode="auto">
            <a:xfrm>
              <a:off x="3919459" y="1586207"/>
              <a:ext cx="967110" cy="4537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59" name="AutoShape 31"/>
            <p:cNvCxnSpPr>
              <a:cxnSpLocks noChangeShapeType="1"/>
              <a:stCxn id="26633" idx="5"/>
              <a:endCxn id="26640" idx="1"/>
            </p:cNvCxnSpPr>
            <p:nvPr/>
          </p:nvCxnSpPr>
          <p:spPr bwMode="auto">
            <a:xfrm>
              <a:off x="4197105" y="1518308"/>
              <a:ext cx="1810675" cy="5216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60" name="AutoShape 32"/>
            <p:cNvCxnSpPr>
              <a:cxnSpLocks noChangeShapeType="1"/>
              <a:stCxn id="26634" idx="4"/>
              <a:endCxn id="26639" idx="0"/>
            </p:cNvCxnSpPr>
            <p:nvPr/>
          </p:nvCxnSpPr>
          <p:spPr bwMode="auto">
            <a:xfrm flipH="1">
              <a:off x="5164215" y="1586207"/>
              <a:ext cx="100962" cy="385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61" name="AutoShape 33"/>
            <p:cNvCxnSpPr>
              <a:cxnSpLocks noChangeShapeType="1"/>
              <a:stCxn id="26634" idx="3"/>
              <a:endCxn id="26638" idx="7"/>
            </p:cNvCxnSpPr>
            <p:nvPr/>
          </p:nvCxnSpPr>
          <p:spPr bwMode="auto">
            <a:xfrm flipH="1">
              <a:off x="4320650" y="1518308"/>
              <a:ext cx="666881" cy="5216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62" name="AutoShape 34"/>
            <p:cNvCxnSpPr>
              <a:cxnSpLocks noChangeShapeType="1"/>
              <a:stCxn id="26634" idx="5"/>
              <a:endCxn id="26644" idx="1"/>
            </p:cNvCxnSpPr>
            <p:nvPr/>
          </p:nvCxnSpPr>
          <p:spPr bwMode="auto">
            <a:xfrm>
              <a:off x="5542823" y="1518308"/>
              <a:ext cx="1586167" cy="5216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63" name="AutoShape 35"/>
            <p:cNvCxnSpPr>
              <a:cxnSpLocks noChangeShapeType="1"/>
              <a:stCxn id="26636" idx="4"/>
              <a:endCxn id="26641" idx="1"/>
            </p:cNvCxnSpPr>
            <p:nvPr/>
          </p:nvCxnSpPr>
          <p:spPr bwMode="auto">
            <a:xfrm>
              <a:off x="1801912" y="2433803"/>
              <a:ext cx="615072" cy="4288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64" name="AutoShape 36"/>
            <p:cNvCxnSpPr>
              <a:cxnSpLocks noChangeShapeType="1"/>
              <a:stCxn id="26636" idx="5"/>
              <a:endCxn id="26643" idx="1"/>
            </p:cNvCxnSpPr>
            <p:nvPr/>
          </p:nvCxnSpPr>
          <p:spPr bwMode="auto">
            <a:xfrm>
              <a:off x="2079558" y="2365904"/>
              <a:ext cx="2868120" cy="495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65" name="AutoShape 37"/>
            <p:cNvCxnSpPr>
              <a:cxnSpLocks noChangeShapeType="1"/>
              <a:stCxn id="26637" idx="4"/>
              <a:endCxn id="26641" idx="0"/>
            </p:cNvCxnSpPr>
            <p:nvPr/>
          </p:nvCxnSpPr>
          <p:spPr bwMode="auto">
            <a:xfrm flipH="1">
              <a:off x="2694630" y="2433803"/>
              <a:ext cx="227165" cy="3609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66" name="AutoShape 38"/>
            <p:cNvCxnSpPr>
              <a:cxnSpLocks noChangeShapeType="1"/>
              <a:stCxn id="26637" idx="5"/>
              <a:endCxn id="26642" idx="1"/>
            </p:cNvCxnSpPr>
            <p:nvPr/>
          </p:nvCxnSpPr>
          <p:spPr bwMode="auto">
            <a:xfrm>
              <a:off x="3199440" y="2365904"/>
              <a:ext cx="482227" cy="495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67" name="AutoShape 39"/>
            <p:cNvCxnSpPr>
              <a:cxnSpLocks noChangeShapeType="1"/>
              <a:stCxn id="26638" idx="4"/>
              <a:endCxn id="26642" idx="0"/>
            </p:cNvCxnSpPr>
            <p:nvPr/>
          </p:nvCxnSpPr>
          <p:spPr bwMode="auto">
            <a:xfrm flipH="1">
              <a:off x="3959312" y="2433803"/>
              <a:ext cx="83692" cy="3598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68" name="AutoShape 40"/>
            <p:cNvCxnSpPr>
              <a:cxnSpLocks noChangeShapeType="1"/>
              <a:stCxn id="26638" idx="5"/>
              <a:endCxn id="26643" idx="0"/>
            </p:cNvCxnSpPr>
            <p:nvPr/>
          </p:nvCxnSpPr>
          <p:spPr bwMode="auto">
            <a:xfrm>
              <a:off x="4320650" y="2365904"/>
              <a:ext cx="904673" cy="4277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69" name="AutoShape 41"/>
            <p:cNvCxnSpPr>
              <a:cxnSpLocks noChangeShapeType="1"/>
              <a:stCxn id="26639" idx="3"/>
              <a:endCxn id="26642" idx="7"/>
            </p:cNvCxnSpPr>
            <p:nvPr/>
          </p:nvCxnSpPr>
          <p:spPr bwMode="auto">
            <a:xfrm flipH="1">
              <a:off x="4236958" y="2365904"/>
              <a:ext cx="649611" cy="495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0" name="AutoShape 42"/>
            <p:cNvCxnSpPr>
              <a:cxnSpLocks noChangeShapeType="1"/>
              <a:stCxn id="26639" idx="5"/>
              <a:endCxn id="26646" idx="1"/>
            </p:cNvCxnSpPr>
            <p:nvPr/>
          </p:nvCxnSpPr>
          <p:spPr bwMode="auto">
            <a:xfrm>
              <a:off x="5441861" y="2365904"/>
              <a:ext cx="771828" cy="495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1" name="AutoShape 43"/>
            <p:cNvCxnSpPr>
              <a:cxnSpLocks noChangeShapeType="1"/>
              <a:stCxn id="26640" idx="4"/>
              <a:endCxn id="26646" idx="0"/>
            </p:cNvCxnSpPr>
            <p:nvPr/>
          </p:nvCxnSpPr>
          <p:spPr bwMode="auto">
            <a:xfrm>
              <a:off x="6285425" y="2433803"/>
              <a:ext cx="205909" cy="3598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2" name="AutoShape 44"/>
            <p:cNvCxnSpPr>
              <a:cxnSpLocks noChangeShapeType="1"/>
              <a:stCxn id="26640" idx="3"/>
              <a:endCxn id="26641" idx="7"/>
            </p:cNvCxnSpPr>
            <p:nvPr/>
          </p:nvCxnSpPr>
          <p:spPr bwMode="auto">
            <a:xfrm flipH="1">
              <a:off x="2972275" y="2365904"/>
              <a:ext cx="3035504" cy="496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3" name="AutoShape 45"/>
            <p:cNvCxnSpPr>
              <a:cxnSpLocks noChangeShapeType="1"/>
              <a:stCxn id="26644" idx="4"/>
              <a:endCxn id="26646" idx="7"/>
            </p:cNvCxnSpPr>
            <p:nvPr/>
          </p:nvCxnSpPr>
          <p:spPr bwMode="auto">
            <a:xfrm flipH="1">
              <a:off x="6768981" y="2433803"/>
              <a:ext cx="637655" cy="4277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4" name="AutoShape 46"/>
            <p:cNvCxnSpPr>
              <a:cxnSpLocks noChangeShapeType="1"/>
              <a:stCxn id="26644" idx="3"/>
              <a:endCxn id="26643" idx="7"/>
            </p:cNvCxnSpPr>
            <p:nvPr/>
          </p:nvCxnSpPr>
          <p:spPr bwMode="auto">
            <a:xfrm flipH="1">
              <a:off x="5502969" y="2365904"/>
              <a:ext cx="1626021" cy="495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5" name="AutoShape 47"/>
            <p:cNvCxnSpPr>
              <a:cxnSpLocks noChangeShapeType="1"/>
              <a:stCxn id="26641" idx="4"/>
              <a:endCxn id="26645" idx="2"/>
            </p:cNvCxnSpPr>
            <p:nvPr/>
          </p:nvCxnSpPr>
          <p:spPr bwMode="auto">
            <a:xfrm>
              <a:off x="2694630" y="3256503"/>
              <a:ext cx="1474578" cy="6405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6" name="AutoShape 48"/>
            <p:cNvCxnSpPr>
              <a:cxnSpLocks noChangeShapeType="1"/>
              <a:stCxn id="26642" idx="4"/>
              <a:endCxn id="26645" idx="1"/>
            </p:cNvCxnSpPr>
            <p:nvPr/>
          </p:nvCxnSpPr>
          <p:spPr bwMode="auto">
            <a:xfrm>
              <a:off x="3959312" y="3255371"/>
              <a:ext cx="324141" cy="4786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7" name="AutoShape 49"/>
            <p:cNvCxnSpPr>
              <a:cxnSpLocks noChangeShapeType="1"/>
              <a:stCxn id="26643" idx="4"/>
              <a:endCxn id="26645" idx="7"/>
            </p:cNvCxnSpPr>
            <p:nvPr/>
          </p:nvCxnSpPr>
          <p:spPr bwMode="auto">
            <a:xfrm flipH="1">
              <a:off x="4838745" y="3255371"/>
              <a:ext cx="386578" cy="4786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8" name="AutoShape 50"/>
            <p:cNvCxnSpPr>
              <a:cxnSpLocks noChangeShapeType="1"/>
              <a:stCxn id="26646" idx="4"/>
              <a:endCxn id="26645" idx="6"/>
            </p:cNvCxnSpPr>
            <p:nvPr/>
          </p:nvCxnSpPr>
          <p:spPr bwMode="auto">
            <a:xfrm flipH="1">
              <a:off x="4952992" y="3255371"/>
              <a:ext cx="1538343" cy="641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628" name="Oval 52"/>
            <p:cNvSpPr>
              <a:spLocks noChangeArrowheads="1"/>
            </p:cNvSpPr>
            <p:nvPr/>
          </p:nvSpPr>
          <p:spPr bwMode="auto">
            <a:xfrm>
              <a:off x="3774611" y="327524"/>
              <a:ext cx="1588872" cy="649223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9" name="TextBox 53"/>
          <p:cNvSpPr txBox="1">
            <a:spLocks noChangeArrowheads="1"/>
          </p:cNvSpPr>
          <p:nvPr/>
        </p:nvSpPr>
        <p:spPr bwMode="auto">
          <a:xfrm>
            <a:off x="6711636" y="206203"/>
            <a:ext cx="1946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6600"/>
                </a:solidFill>
              </a:rPr>
              <a:t>Absorbing state</a:t>
            </a:r>
          </a:p>
        </p:txBody>
      </p: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0" y="6269038"/>
            <a:ext cx="6896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P. Van Mieghem, J. </a:t>
            </a:r>
            <a:r>
              <a:rPr lang="en-GB" sz="1600" b="1" dirty="0" err="1">
                <a:solidFill>
                  <a:srgbClr val="808080"/>
                </a:solidFill>
                <a:latin typeface="Arial" charset="0"/>
              </a:rPr>
              <a:t>Omic</a:t>
            </a: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, R. E. </a:t>
            </a:r>
            <a:r>
              <a:rPr lang="en-GB" sz="1600" b="1" dirty="0" err="1">
                <a:solidFill>
                  <a:srgbClr val="808080"/>
                </a:solidFill>
                <a:latin typeface="Arial" charset="0"/>
              </a:rPr>
              <a:t>Kooij</a:t>
            </a: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, “Virus Spread in Networks”,</a:t>
            </a:r>
          </a:p>
          <a:p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IEEE/ACM Transaction on Networking, </a:t>
            </a:r>
            <a:r>
              <a:rPr lang="en-US" sz="1600" b="1" dirty="0">
                <a:solidFill>
                  <a:srgbClr val="808080"/>
                </a:solidFill>
                <a:latin typeface="Arial" charset="0"/>
              </a:rPr>
              <a:t>Vol. 17, No. 1, pp. 1-14, (20</a:t>
            </a:r>
            <a:r>
              <a:rPr lang="en-GB" sz="1600" b="1" dirty="0">
                <a:solidFill>
                  <a:srgbClr val="808080"/>
                </a:solidFill>
                <a:latin typeface="Arial" charset="0"/>
              </a:rPr>
              <a:t>09).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73F341-1329-6D41-A29B-8E4BB0578B4D}"/>
              </a:ext>
            </a:extLst>
          </p:cNvPr>
          <p:cNvCxnSpPr/>
          <p:nvPr/>
        </p:nvCxnSpPr>
        <p:spPr bwMode="auto">
          <a:xfrm>
            <a:off x="1698576" y="4229100"/>
            <a:ext cx="74454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2CA8E04-9D09-CD43-B91D-0E666E47B81B}"/>
              </a:ext>
            </a:extLst>
          </p:cNvPr>
          <p:cNvSpPr txBox="1"/>
          <p:nvPr/>
        </p:nvSpPr>
        <p:spPr>
          <a:xfrm>
            <a:off x="6419779" y="5360529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Structuur</a:t>
            </a:r>
            <a:r>
              <a:rPr lang="en-US" b="1" dirty="0"/>
              <a:t> (</a:t>
            </a:r>
            <a:r>
              <a:rPr lang="en-US" b="1" dirty="0" err="1"/>
              <a:t>graaf</a:t>
            </a:r>
            <a:r>
              <a:rPr lang="en-US" b="1" dirty="0"/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C6195F4-D3A6-B14F-862C-A0E2E528F475}"/>
              </a:ext>
            </a:extLst>
          </p:cNvPr>
          <p:cNvSpPr txBox="1"/>
          <p:nvPr/>
        </p:nvSpPr>
        <p:spPr>
          <a:xfrm>
            <a:off x="6429886" y="3683351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Functie</a:t>
            </a:r>
            <a:r>
              <a:rPr lang="en-US" b="1" dirty="0"/>
              <a:t> (</a:t>
            </a:r>
            <a:r>
              <a:rPr lang="en-US" b="1" dirty="0" err="1"/>
              <a:t>proces</a:t>
            </a:r>
            <a:r>
              <a:rPr lang="en-US" b="1" dirty="0"/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BCDA23-F1A1-0A4F-9910-08255E55E2F4}"/>
              </a:ext>
            </a:extLst>
          </p:cNvPr>
          <p:cNvGrpSpPr/>
          <p:nvPr/>
        </p:nvGrpSpPr>
        <p:grpSpPr>
          <a:xfrm>
            <a:off x="5000399" y="4740732"/>
            <a:ext cx="1318079" cy="987618"/>
            <a:chOff x="5000399" y="4740732"/>
            <a:chExt cx="1318079" cy="9876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4B77D9E-DD68-434B-93EA-BE5514A453B5}"/>
                </a:ext>
              </a:extLst>
            </p:cNvPr>
            <p:cNvSpPr/>
            <p:nvPr/>
          </p:nvSpPr>
          <p:spPr bwMode="auto">
            <a:xfrm>
              <a:off x="6042600" y="5408896"/>
              <a:ext cx="241300" cy="2413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AF8F147-87D8-5D40-BF8D-04D20DFFF77A}"/>
                </a:ext>
              </a:extLst>
            </p:cNvPr>
            <p:cNvSpPr/>
            <p:nvPr/>
          </p:nvSpPr>
          <p:spPr bwMode="auto">
            <a:xfrm>
              <a:off x="5028187" y="4790054"/>
              <a:ext cx="241300" cy="2413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FA8CB9-10B4-2A4B-9937-C1EAB068D812}"/>
                </a:ext>
              </a:extLst>
            </p:cNvPr>
            <p:cNvSpPr/>
            <p:nvPr/>
          </p:nvSpPr>
          <p:spPr bwMode="auto">
            <a:xfrm>
              <a:off x="6042600" y="4790054"/>
              <a:ext cx="241300" cy="2413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D0F8028-2D22-8A42-903C-DCFDA925FA60}"/>
                </a:ext>
              </a:extLst>
            </p:cNvPr>
            <p:cNvSpPr/>
            <p:nvPr/>
          </p:nvSpPr>
          <p:spPr bwMode="auto">
            <a:xfrm>
              <a:off x="5028187" y="5408896"/>
              <a:ext cx="241300" cy="2413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FE7E17-8618-764C-A608-A1E7ECF88BC4}"/>
                </a:ext>
              </a:extLst>
            </p:cNvPr>
            <p:cNvCxnSpPr>
              <a:cxnSpLocks/>
              <a:stCxn id="57" idx="5"/>
              <a:endCxn id="56" idx="1"/>
            </p:cNvCxnSpPr>
            <p:nvPr/>
          </p:nvCxnSpPr>
          <p:spPr bwMode="auto">
            <a:xfrm>
              <a:off x="5234149" y="4996016"/>
              <a:ext cx="843789" cy="448218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FF1A46A-5222-E147-A164-42732398609A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 bwMode="auto">
            <a:xfrm>
              <a:off x="5269487" y="4910704"/>
              <a:ext cx="773113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F5F671C-FE16-F645-A0DF-66AB8584A6BD}"/>
                </a:ext>
              </a:extLst>
            </p:cNvPr>
            <p:cNvCxnSpPr>
              <a:cxnSpLocks/>
              <a:stCxn id="56" idx="0"/>
              <a:endCxn id="58" idx="4"/>
            </p:cNvCxnSpPr>
            <p:nvPr/>
          </p:nvCxnSpPr>
          <p:spPr bwMode="auto">
            <a:xfrm flipV="1">
              <a:off x="6163250" y="5031354"/>
              <a:ext cx="0" cy="377542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61EC95-22AD-0A44-AF33-F5028F5A2489}"/>
                </a:ext>
              </a:extLst>
            </p:cNvPr>
            <p:cNvCxnSpPr>
              <a:cxnSpLocks/>
              <a:stCxn id="59" idx="0"/>
              <a:endCxn id="57" idx="4"/>
            </p:cNvCxnSpPr>
            <p:nvPr/>
          </p:nvCxnSpPr>
          <p:spPr bwMode="auto">
            <a:xfrm flipV="1">
              <a:off x="5148837" y="5031354"/>
              <a:ext cx="0" cy="377542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5B6898-BDE2-8D46-93E2-8FE096CF00A7}"/>
                </a:ext>
              </a:extLst>
            </p:cNvPr>
            <p:cNvCxnSpPr>
              <a:stCxn id="59" idx="6"/>
              <a:endCxn id="56" idx="2"/>
            </p:cNvCxnSpPr>
            <p:nvPr/>
          </p:nvCxnSpPr>
          <p:spPr bwMode="auto">
            <a:xfrm>
              <a:off x="5269487" y="5529546"/>
              <a:ext cx="773113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4155B1-5A3A-B245-BBAB-BD618477B7DD}"/>
                </a:ext>
              </a:extLst>
            </p:cNvPr>
            <p:cNvCxnSpPr>
              <a:stCxn id="59" idx="7"/>
              <a:endCxn id="58" idx="3"/>
            </p:cNvCxnSpPr>
            <p:nvPr/>
          </p:nvCxnSpPr>
          <p:spPr bwMode="auto">
            <a:xfrm flipV="1">
              <a:off x="5234149" y="4996016"/>
              <a:ext cx="843789" cy="448218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87EF17-FFA4-284F-9842-E819BB2666F3}"/>
                </a:ext>
              </a:extLst>
            </p:cNvPr>
            <p:cNvSpPr txBox="1"/>
            <p:nvPr/>
          </p:nvSpPr>
          <p:spPr>
            <a:xfrm>
              <a:off x="5003590" y="47407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800" dirty="0">
                  <a:latin typeface="Times" pitchFamily="2" charset="0"/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6D7144B-A7E6-4343-89CE-AECDC747B0C5}"/>
                </a:ext>
              </a:extLst>
            </p:cNvPr>
            <p:cNvSpPr txBox="1"/>
            <p:nvPr/>
          </p:nvSpPr>
          <p:spPr>
            <a:xfrm>
              <a:off x="6018396" y="47407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800" dirty="0">
                  <a:latin typeface="Times" pitchFamily="2" charset="0"/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B967FA2-1723-1243-8821-F14C205BEBC9}"/>
                </a:ext>
              </a:extLst>
            </p:cNvPr>
            <p:cNvSpPr txBox="1"/>
            <p:nvPr/>
          </p:nvSpPr>
          <p:spPr>
            <a:xfrm>
              <a:off x="5000399" y="534651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800" dirty="0">
                  <a:latin typeface="Times" pitchFamily="2" charset="0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9323B49-5EEA-C844-A778-611BE12A3441}"/>
                </a:ext>
              </a:extLst>
            </p:cNvPr>
            <p:cNvSpPr txBox="1"/>
            <p:nvPr/>
          </p:nvSpPr>
          <p:spPr>
            <a:xfrm>
              <a:off x="6003660" y="535901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800" dirty="0">
                  <a:latin typeface="Times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2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9" grpId="0"/>
      <p:bldP spid="83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12"/>
            <a:ext cx="9410700" cy="622300"/>
          </a:xfrm>
        </p:spPr>
        <p:txBody>
          <a:bodyPr/>
          <a:lstStyle/>
          <a:p>
            <a:pPr algn="ctr"/>
            <a:r>
              <a:rPr lang="en-US" dirty="0"/>
              <a:t>Mean-field </a:t>
            </a:r>
            <a:r>
              <a:rPr lang="en-US" dirty="0" err="1"/>
              <a:t>benadering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vervang</a:t>
            </a:r>
            <a:r>
              <a:rPr lang="en-US" dirty="0"/>
              <a:t> </a:t>
            </a:r>
            <a:r>
              <a:rPr lang="en-US" dirty="0" err="1"/>
              <a:t>r.v.</a:t>
            </a:r>
            <a:r>
              <a:rPr lang="en-US" dirty="0"/>
              <a:t> door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gemiddelde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Down Arrow 15"/>
          <p:cNvSpPr/>
          <p:nvPr/>
        </p:nvSpPr>
        <p:spPr bwMode="auto">
          <a:xfrm>
            <a:off x="3801351" y="2650582"/>
            <a:ext cx="338074" cy="838200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3D7AE5-636E-0A4A-BB83-F5FC1B34F74F}"/>
                  </a:ext>
                </a:extLst>
              </p:cNvPr>
              <p:cNvSpPr txBox="1"/>
              <p:nvPr/>
            </p:nvSpPr>
            <p:spPr>
              <a:xfrm>
                <a:off x="1264189" y="1461039"/>
                <a:ext cx="6144952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3D7AE5-636E-0A4A-BB83-F5FC1B34F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89" y="1461039"/>
                <a:ext cx="6144952" cy="910762"/>
              </a:xfrm>
              <a:prstGeom prst="rect">
                <a:avLst/>
              </a:prstGeom>
              <a:blipFill>
                <a:blip r:embed="rId2"/>
                <a:stretch>
                  <a:fillRect t="-136111" b="-2125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71E6B-4C54-BB48-93AA-AAF5872FF628}"/>
                  </a:ext>
                </a:extLst>
              </p:cNvPr>
              <p:cNvSpPr txBox="1"/>
              <p:nvPr/>
            </p:nvSpPr>
            <p:spPr>
              <a:xfrm>
                <a:off x="4479229" y="2805722"/>
                <a:ext cx="2522357" cy="517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̆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NL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71E6B-4C54-BB48-93AA-AAF5872FF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29" y="2805722"/>
                <a:ext cx="2522357" cy="517834"/>
              </a:xfrm>
              <a:prstGeom prst="rect">
                <a:avLst/>
              </a:prstGeom>
              <a:blipFill>
                <a:blip r:embed="rId3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427356-DB85-5E40-8ED1-44D5C91729BC}"/>
                  </a:ext>
                </a:extLst>
              </p:cNvPr>
              <p:cNvSpPr txBox="1"/>
              <p:nvPr/>
            </p:nvSpPr>
            <p:spPr>
              <a:xfrm>
                <a:off x="1632560" y="3757477"/>
                <a:ext cx="5403402" cy="851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427356-DB85-5E40-8ED1-44D5C9172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560" y="3757477"/>
                <a:ext cx="5403402" cy="851900"/>
              </a:xfrm>
              <a:prstGeom prst="rect">
                <a:avLst/>
              </a:prstGeom>
              <a:blipFill>
                <a:blip r:embed="rId4"/>
                <a:stretch>
                  <a:fillRect t="-150000" b="-22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757B03-522E-E042-8DDD-11F6D1F6D666}"/>
              </a:ext>
            </a:extLst>
          </p:cNvPr>
          <p:cNvSpPr txBox="1"/>
          <p:nvPr/>
        </p:nvSpPr>
        <p:spPr>
          <a:xfrm>
            <a:off x="762000" y="5006241"/>
            <a:ext cx="8309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Van 2</a:t>
            </a:r>
            <a:r>
              <a:rPr lang="en-NL" baseline="30000" dirty="0"/>
              <a:t>N</a:t>
            </a:r>
            <a:r>
              <a:rPr lang="en-NL" dirty="0"/>
              <a:t> lineaire Markov differentiaal vergelijkingen naar</a:t>
            </a:r>
          </a:p>
          <a:p>
            <a:r>
              <a:rPr lang="en-NL" dirty="0"/>
              <a:t>N niet-lineaire mean-field </a:t>
            </a:r>
            <a:r>
              <a:rPr lang="en-NL" b="1" dirty="0"/>
              <a:t>benaderende</a:t>
            </a:r>
            <a:r>
              <a:rPr lang="en-NL" dirty="0"/>
              <a:t> diff. vergelijkingen</a:t>
            </a:r>
          </a:p>
        </p:txBody>
      </p:sp>
    </p:spTree>
    <p:extLst>
      <p:ext uri="{BB962C8B-B14F-4D97-AF65-F5344CB8AC3E}">
        <p14:creationId xmlns:p14="http://schemas.microsoft.com/office/powerpoint/2010/main" val="25212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2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48469" y="57728"/>
            <a:ext cx="8247062" cy="622300"/>
          </a:xfrm>
        </p:spPr>
        <p:txBody>
          <a:bodyPr/>
          <a:lstStyle/>
          <a:p>
            <a:pPr algn="ctr"/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Grenzen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virale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SIS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dynamica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9B2821-66B3-B441-A828-68FC669362C8}" type="slidenum">
              <a:rPr lang="en-US" sz="1000"/>
              <a:pPr/>
              <a:t>13</a:t>
            </a:fld>
            <a:endParaRPr lang="en-US" sz="1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8949" y="1500774"/>
            <a:ext cx="5009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dirty="0" err="1"/>
              <a:t>Verwaarloos</a:t>
            </a:r>
            <a:r>
              <a:rPr lang="en-US" sz="2000" dirty="0"/>
              <a:t> de </a:t>
            </a:r>
            <a:r>
              <a:rPr lang="en-US" sz="2000" dirty="0" err="1"/>
              <a:t>laatste</a:t>
            </a:r>
            <a:r>
              <a:rPr lang="en-US" sz="2000" dirty="0"/>
              <a:t>, </a:t>
            </a:r>
            <a:r>
              <a:rPr lang="en-US" sz="2000" dirty="0" err="1"/>
              <a:t>niet</a:t>
            </a:r>
            <a:r>
              <a:rPr lang="en-US" sz="2000" dirty="0"/>
              <a:t>-negative </a:t>
            </a:r>
            <a:r>
              <a:rPr lang="en-US" sz="2000" dirty="0" err="1"/>
              <a:t>som</a:t>
            </a:r>
            <a:r>
              <a:rPr lang="en-US" sz="2000" dirty="0"/>
              <a:t>:</a:t>
            </a: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>
            <a:off x="3626287" y="2138025"/>
            <a:ext cx="1277938" cy="320675"/>
          </a:xfrm>
          <a:prstGeom prst="rightArrow">
            <a:avLst>
              <a:gd name="adj1" fmla="val 50000"/>
              <a:gd name="adj2" fmla="val 50146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E4D454-ADA5-6B45-8BBE-3203A8C1D24C}"/>
                  </a:ext>
                </a:extLst>
              </p:cNvPr>
              <p:cNvSpPr txBox="1"/>
              <p:nvPr/>
            </p:nvSpPr>
            <p:spPr>
              <a:xfrm>
                <a:off x="60959" y="739462"/>
                <a:ext cx="6840142" cy="667490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NL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NL" dirty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E4D454-ADA5-6B45-8BBE-3203A8C1D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" y="739462"/>
                <a:ext cx="6840142" cy="667490"/>
              </a:xfrm>
              <a:prstGeom prst="rect">
                <a:avLst/>
              </a:prstGeom>
              <a:blipFill>
                <a:blip r:embed="rId3"/>
                <a:stretch>
                  <a:fillRect t="-61404" b="-112281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97A443-D058-334F-9CD8-59917065C376}"/>
                  </a:ext>
                </a:extLst>
              </p:cNvPr>
              <p:cNvSpPr txBox="1"/>
              <p:nvPr/>
            </p:nvSpPr>
            <p:spPr>
              <a:xfrm>
                <a:off x="7078174" y="714659"/>
                <a:ext cx="2317070" cy="801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L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NL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L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97A443-D058-334F-9CD8-59917065C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174" y="714659"/>
                <a:ext cx="2317070" cy="801501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42D607-CF09-2240-9187-983A9FA850D6}"/>
                  </a:ext>
                </a:extLst>
              </p:cNvPr>
              <p:cNvSpPr txBox="1"/>
              <p:nvPr/>
            </p:nvSpPr>
            <p:spPr>
              <a:xfrm>
                <a:off x="326306" y="1858380"/>
                <a:ext cx="2806281" cy="678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42D607-CF09-2240-9187-983A9FA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6" y="1858380"/>
                <a:ext cx="2806281" cy="678519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4E3B45-2D37-A84F-8F26-48A31D69BF32}"/>
                  </a:ext>
                </a:extLst>
              </p:cNvPr>
              <p:cNvSpPr txBox="1"/>
              <p:nvPr/>
            </p:nvSpPr>
            <p:spPr>
              <a:xfrm>
                <a:off x="5165675" y="2047861"/>
                <a:ext cx="2584618" cy="421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4E3B45-2D37-A84F-8F26-48A31D69B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675" y="2047861"/>
                <a:ext cx="2584618" cy="421013"/>
              </a:xfrm>
              <a:prstGeom prst="rect">
                <a:avLst/>
              </a:prstGeom>
              <a:blipFill>
                <a:blip r:embed="rId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95EF91-CBCA-F145-A1B6-889D58FA8014}"/>
                  </a:ext>
                </a:extLst>
              </p:cNvPr>
              <p:cNvSpPr txBox="1"/>
              <p:nvPr/>
            </p:nvSpPr>
            <p:spPr>
              <a:xfrm>
                <a:off x="66004" y="6212938"/>
                <a:ext cx="6044864" cy="434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NL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95EF91-CBCA-F145-A1B6-889D58FA8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4" y="6212938"/>
                <a:ext cx="6044864" cy="434799"/>
              </a:xfrm>
              <a:prstGeom prst="rect">
                <a:avLst/>
              </a:prstGeom>
              <a:blipFill>
                <a:blip r:embed="rId7"/>
                <a:stretch>
                  <a:fillRect t="-102857" b="-16285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8B3B32-D101-DF45-AB6B-5D9D2761F72D}"/>
                  </a:ext>
                </a:extLst>
              </p:cNvPr>
              <p:cNvSpPr txBox="1"/>
              <p:nvPr/>
            </p:nvSpPr>
            <p:spPr>
              <a:xfrm>
                <a:off x="-18949" y="2525405"/>
                <a:ext cx="88390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2000" dirty="0"/>
                  <a:t>Eigenwaarden van een symmetrische matrix zijn reeel en kunnen </a:t>
                </a:r>
                <a:r>
                  <a:rPr lang="en-GB" sz="2000" dirty="0"/>
                  <a:t>g</a:t>
                </a:r>
                <a:r>
                  <a:rPr lang="en-NL" sz="2000" dirty="0"/>
                  <a:t>eordend worden van groot naar klein: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…≥</m:t>
                    </m:r>
                  </m:oMath>
                </a14:m>
                <a:r>
                  <a:rPr lang="en-NL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NL" sz="2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8B3B32-D101-DF45-AB6B-5D9D2761F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49" y="2525405"/>
                <a:ext cx="8839087" cy="707886"/>
              </a:xfrm>
              <a:prstGeom prst="rect">
                <a:avLst/>
              </a:prstGeom>
              <a:blipFill>
                <a:blip r:embed="rId8"/>
                <a:stretch>
                  <a:fillRect l="-717" t="-3509" b="-1403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436B9F-5971-0C44-BD56-42C3DFBA7A40}"/>
              </a:ext>
            </a:extLst>
          </p:cNvPr>
          <p:cNvSpPr txBox="1"/>
          <p:nvPr/>
        </p:nvSpPr>
        <p:spPr>
          <a:xfrm>
            <a:off x="-18949" y="3161361"/>
            <a:ext cx="191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>
                <a:solidFill>
                  <a:srgbClr val="00B050"/>
                </a:solidFill>
              </a:rPr>
              <a:t>Twee regimes: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758938-6732-B74C-9905-887C21216066}"/>
                  </a:ext>
                </a:extLst>
              </p:cNvPr>
              <p:cNvSpPr txBox="1"/>
              <p:nvPr/>
            </p:nvSpPr>
            <p:spPr>
              <a:xfrm>
                <a:off x="717111" y="3517622"/>
                <a:ext cx="25527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758938-6732-B74C-9905-887C21216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11" y="3517622"/>
                <a:ext cx="2552700" cy="400110"/>
              </a:xfrm>
              <a:prstGeom prst="rect">
                <a:avLst/>
              </a:prstGeom>
              <a:blipFill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FD763F44-7AFB-3C4E-82BC-DCA3F8BD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287" y="3586719"/>
            <a:ext cx="1277938" cy="320675"/>
          </a:xfrm>
          <a:prstGeom prst="rightArrow">
            <a:avLst>
              <a:gd name="adj1" fmla="val 50000"/>
              <a:gd name="adj2" fmla="val 50146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FD65D-D0E3-BA42-99DE-3A7FE5CABF97}"/>
              </a:ext>
            </a:extLst>
          </p:cNvPr>
          <p:cNvSpPr txBox="1"/>
          <p:nvPr/>
        </p:nvSpPr>
        <p:spPr>
          <a:xfrm>
            <a:off x="5165675" y="3517622"/>
            <a:ext cx="336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/>
              <a:t>I</a:t>
            </a:r>
            <a:r>
              <a:rPr lang="en-NL" sz="2000" i="1" dirty="0"/>
              <a:t>nitieel </a:t>
            </a:r>
            <a:r>
              <a:rPr lang="en-NL" sz="2000" dirty="0"/>
              <a:t>exponentiële stijging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F478CC-6C3A-E847-82EE-7450E9EED4C7}"/>
                  </a:ext>
                </a:extLst>
              </p:cNvPr>
              <p:cNvSpPr txBox="1"/>
              <p:nvPr/>
            </p:nvSpPr>
            <p:spPr>
              <a:xfrm>
                <a:off x="717111" y="3944084"/>
                <a:ext cx="25527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F478CC-6C3A-E847-82EE-7450E9EED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11" y="3944084"/>
                <a:ext cx="2552700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>
            <a:extLst>
              <a:ext uri="{FF2B5EF4-FFF2-40B4-BE49-F238E27FC236}">
                <a16:creationId xmlns:a16="http://schemas.microsoft.com/office/drawing/2014/main" id="{E8FBB53D-BC3D-4040-B7F0-6F4616C6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287" y="4024332"/>
            <a:ext cx="1277938" cy="320675"/>
          </a:xfrm>
          <a:prstGeom prst="rightArrow">
            <a:avLst>
              <a:gd name="adj1" fmla="val 50000"/>
              <a:gd name="adj2" fmla="val 50146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4E7FF9-0FCC-A94A-8442-057584E9D861}"/>
              </a:ext>
            </a:extLst>
          </p:cNvPr>
          <p:cNvSpPr txBox="1"/>
          <p:nvPr/>
        </p:nvSpPr>
        <p:spPr>
          <a:xfrm>
            <a:off x="5165675" y="3944084"/>
            <a:ext cx="2750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Exponenti</a:t>
            </a:r>
            <a:r>
              <a:rPr lang="en-NL" sz="2000" dirty="0"/>
              <a:t>ë</a:t>
            </a:r>
            <a:r>
              <a:rPr lang="nl-NL" sz="2000" dirty="0" err="1"/>
              <a:t>le</a:t>
            </a:r>
            <a:r>
              <a:rPr lang="en-US" sz="2000" dirty="0"/>
              <a:t> </a:t>
            </a:r>
            <a:r>
              <a:rPr lang="en-US" sz="2000" dirty="0" err="1"/>
              <a:t>uitdoving</a:t>
            </a:r>
            <a:endParaRPr lang="en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920FD4F-5F64-564D-B44E-28D50C304713}"/>
                  </a:ext>
                </a:extLst>
              </p:cNvPr>
              <p:cNvSpPr txBox="1"/>
              <p:nvPr/>
            </p:nvSpPr>
            <p:spPr>
              <a:xfrm>
                <a:off x="-18949" y="4441325"/>
                <a:ext cx="27856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rgbClr val="00B050"/>
                    </a:solidFill>
                  </a:rPr>
                  <a:t>E</a:t>
                </a:r>
                <a:r>
                  <a:rPr lang="en-NL" sz="2000" dirty="0">
                    <a:solidFill>
                      <a:srgbClr val="00B050"/>
                    </a:solidFill>
                  </a:rPr>
                  <a:t>pidemic </a:t>
                </a:r>
                <a:r>
                  <a:rPr lang="en-GB" sz="2000" dirty="0">
                    <a:solidFill>
                      <a:srgbClr val="00B050"/>
                    </a:solidFill>
                  </a:rPr>
                  <a:t>t</a:t>
                </a:r>
                <a:r>
                  <a:rPr lang="en-NL" sz="2000" dirty="0">
                    <a:solidFill>
                      <a:srgbClr val="00B050"/>
                    </a:solidFill>
                  </a:rPr>
                  <a:t>hreshold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NL" sz="2000" dirty="0">
                    <a:solidFill>
                      <a:srgbClr val="00B050"/>
                    </a:solidFill>
                  </a:rPr>
                  <a:t> :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920FD4F-5F64-564D-B44E-28D50C304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49" y="4441325"/>
                <a:ext cx="2785634" cy="400110"/>
              </a:xfrm>
              <a:prstGeom prst="rect">
                <a:avLst/>
              </a:prstGeom>
              <a:blipFill>
                <a:blip r:embed="rId11"/>
                <a:stretch>
                  <a:fillRect l="-2273" t="-6061" r="-1364" b="-2424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CE60C2-32E7-3845-8299-ECFF4D321F2D}"/>
                  </a:ext>
                </a:extLst>
              </p:cNvPr>
              <p:cNvSpPr txBox="1"/>
              <p:nvPr/>
            </p:nvSpPr>
            <p:spPr>
              <a:xfrm>
                <a:off x="2766685" y="4314226"/>
                <a:ext cx="2854820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L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NL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CE60C2-32E7-3845-8299-ECFF4D32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685" y="4314226"/>
                <a:ext cx="2854820" cy="667490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334517-6F88-4647-B170-F8150F96D3A3}"/>
                  </a:ext>
                </a:extLst>
              </p:cNvPr>
              <p:cNvSpPr txBox="1"/>
              <p:nvPr/>
            </p:nvSpPr>
            <p:spPr>
              <a:xfrm>
                <a:off x="1707144" y="5017257"/>
                <a:ext cx="5807506" cy="453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NL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NL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334517-6F88-4647-B170-F8150F96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144" y="5017257"/>
                <a:ext cx="5807506" cy="453586"/>
              </a:xfrm>
              <a:prstGeom prst="rect">
                <a:avLst/>
              </a:prstGeom>
              <a:blipFill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0D678B-E37F-AE4F-A051-A63479044EA7}"/>
                  </a:ext>
                </a:extLst>
              </p:cNvPr>
              <p:cNvSpPr txBox="1"/>
              <p:nvPr/>
            </p:nvSpPr>
            <p:spPr>
              <a:xfrm>
                <a:off x="1993461" y="5479820"/>
                <a:ext cx="6541278" cy="438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/>
                  <a:t>tijd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nl-N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1600" dirty="0"/>
                  <a:t> in eenheden van de gemiddelde genezingstijd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nl-NL" sz="16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0D678B-E37F-AE4F-A051-A63479044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461" y="5479820"/>
                <a:ext cx="6541278" cy="438838"/>
              </a:xfrm>
              <a:prstGeom prst="rect">
                <a:avLst/>
              </a:prstGeom>
              <a:blipFill>
                <a:blip r:embed="rId14"/>
                <a:stretch>
                  <a:fillRect l="-388" b="-277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B9F336-C6EA-2D4D-AE12-86FB6F63122E}"/>
                  </a:ext>
                </a:extLst>
              </p:cNvPr>
              <p:cNvSpPr txBox="1"/>
              <p:nvPr/>
            </p:nvSpPr>
            <p:spPr>
              <a:xfrm>
                <a:off x="6613341" y="4348244"/>
                <a:ext cx="2854819" cy="755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NL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B9F336-C6EA-2D4D-AE12-86FB6F631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41" y="4348244"/>
                <a:ext cx="2854819" cy="7559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DEE5456-402E-9245-9B93-9C9682D1EC29}"/>
              </a:ext>
            </a:extLst>
          </p:cNvPr>
          <p:cNvSpPr txBox="1"/>
          <p:nvPr/>
        </p:nvSpPr>
        <p:spPr>
          <a:xfrm>
            <a:off x="-18949" y="5030788"/>
            <a:ext cx="1878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</a:t>
            </a:r>
            <a:r>
              <a:rPr lang="en-NL" sz="2000" dirty="0"/>
              <a:t>nfectiekans </a:t>
            </a:r>
            <a:r>
              <a:rPr lang="en-NL" sz="2000" i="1" dirty="0"/>
              <a:t>j </a:t>
            </a:r>
            <a:r>
              <a:rPr lang="en-NL" sz="2000" dirty="0"/>
              <a:t>:</a:t>
            </a:r>
            <a:endParaRPr lang="en-NL" sz="2000" i="1" dirty="0"/>
          </a:p>
        </p:txBody>
      </p:sp>
    </p:spTree>
    <p:extLst>
      <p:ext uri="{BB962C8B-B14F-4D97-AF65-F5344CB8AC3E}">
        <p14:creationId xmlns:p14="http://schemas.microsoft.com/office/powerpoint/2010/main" val="16313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7" grpId="0"/>
      <p:bldP spid="28" grpId="0"/>
      <p:bldP spid="36" grpId="0"/>
      <p:bldP spid="2" grpId="0"/>
      <p:bldP spid="3" grpId="0"/>
      <p:bldP spid="23" grpId="0"/>
      <p:bldP spid="26" grpId="0" animBg="1"/>
      <p:bldP spid="7" grpId="0"/>
      <p:bldP spid="29" grpId="0"/>
      <p:bldP spid="31" grpId="0" animBg="1"/>
      <p:bldP spid="33" grpId="0"/>
      <p:bldP spid="34" grpId="0"/>
      <p:bldP spid="35" grpId="0"/>
      <p:bldP spid="37" grpId="0"/>
      <p:bldP spid="6" grpId="0"/>
      <p:bldP spid="3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5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12" name="Straight Connector 11"/>
          <p:cNvCxnSpPr/>
          <p:nvPr/>
        </p:nvCxnSpPr>
        <p:spPr bwMode="auto">
          <a:xfrm>
            <a:off x="2489200" y="825500"/>
            <a:ext cx="0" cy="4546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92075"/>
            <a:ext cx="8813800" cy="622300"/>
          </a:xfrm>
        </p:spPr>
        <p:txBody>
          <a:bodyPr/>
          <a:lstStyle/>
          <a:p>
            <a:r>
              <a:rPr lang="en-US"/>
              <a:t>SIS prevalence - virale besmettingssterkte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00B68-71C0-284B-A9A0-0B4DCDA8E1D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36188" y="6084878"/>
            <a:ext cx="4706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9900"/>
                </a:solidFill>
              </a:rPr>
              <a:t>Epidemische </a:t>
            </a:r>
            <a:r>
              <a:rPr lang="en-US" dirty="0">
                <a:solidFill>
                  <a:srgbClr val="FF9900"/>
                </a:solidFill>
              </a:rPr>
              <a:t>d</a:t>
            </a:r>
            <a:r>
              <a:rPr lang="en-US">
                <a:solidFill>
                  <a:srgbClr val="FF9900"/>
                </a:solidFill>
              </a:rPr>
              <a:t>rempel hangt sterk</a:t>
            </a:r>
          </a:p>
          <a:p>
            <a:r>
              <a:rPr lang="en-US">
                <a:solidFill>
                  <a:srgbClr val="FF9900"/>
                </a:solidFill>
              </a:rPr>
              <a:t> af van de graafstructuur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8100" y="1358900"/>
            <a:ext cx="2136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Virus woekert </a:t>
            </a:r>
          </a:p>
          <a:p>
            <a:r>
              <a:rPr lang="en-US">
                <a:solidFill>
                  <a:srgbClr val="3366FF"/>
                </a:solidFill>
              </a:rPr>
              <a:t>over hele </a:t>
            </a:r>
          </a:p>
          <a:p>
            <a:r>
              <a:rPr lang="en-US">
                <a:solidFill>
                  <a:srgbClr val="3366FF"/>
                </a:solidFill>
              </a:rPr>
              <a:t>populatie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300" y="1371600"/>
            <a:ext cx="1673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Virus</a:t>
            </a:r>
          </a:p>
          <a:p>
            <a:r>
              <a:rPr lang="en-US">
                <a:solidFill>
                  <a:srgbClr val="3366FF"/>
                </a:solidFill>
              </a:rPr>
              <a:t>verdwenen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2D4B4-6680-FC44-AF2B-16D3095000FE}"/>
              </a:ext>
            </a:extLst>
          </p:cNvPr>
          <p:cNvSpPr txBox="1"/>
          <p:nvPr/>
        </p:nvSpPr>
        <p:spPr>
          <a:xfrm rot="16200000">
            <a:off x="-1682939" y="3014114"/>
            <a:ext cx="37461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000"/>
              <a:t>Gemiddeld % besmette knopen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F7F65C-D175-4241-9AED-0FD2F1305757}"/>
                  </a:ext>
                </a:extLst>
              </p:cNvPr>
              <p:cNvSpPr txBox="1"/>
              <p:nvPr/>
            </p:nvSpPr>
            <p:spPr>
              <a:xfrm>
                <a:off x="276965" y="4370898"/>
                <a:ext cx="2138471" cy="84664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F7F65C-D175-4241-9AED-0FD2F130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5" y="4370898"/>
                <a:ext cx="2138471" cy="846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A66670-D60E-A340-894D-B6D994ABE2F6}"/>
                  </a:ext>
                </a:extLst>
              </p:cNvPr>
              <p:cNvSpPr txBox="1"/>
              <p:nvPr/>
            </p:nvSpPr>
            <p:spPr>
              <a:xfrm>
                <a:off x="1907280" y="5751482"/>
                <a:ext cx="523258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sz="2000" dirty="0"/>
                  <a:t>Genormalizeerde effectieve virussterkte  </a:t>
                </a: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A66670-D60E-A340-894D-B6D994ABE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80" y="5751482"/>
                <a:ext cx="5232586" cy="400110"/>
              </a:xfrm>
              <a:prstGeom prst="rect">
                <a:avLst/>
              </a:prstGeom>
              <a:blipFill>
                <a:blip r:embed="rId5"/>
                <a:stretch>
                  <a:fillRect l="-1211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7FF085-488F-B14C-9CF4-C85297CFE539}"/>
                  </a:ext>
                </a:extLst>
              </p:cNvPr>
              <p:cNvSpPr txBox="1"/>
              <p:nvPr/>
            </p:nvSpPr>
            <p:spPr>
              <a:xfrm>
                <a:off x="6534978" y="5701747"/>
                <a:ext cx="145578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7FF085-488F-B14C-9CF4-C85297CFE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978" y="5701747"/>
                <a:ext cx="1455783" cy="461665"/>
              </a:xfrm>
              <a:prstGeom prst="rect">
                <a:avLst/>
              </a:prstGeom>
              <a:blipFill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0FE8499-6947-594E-92FC-06D517C438EE}"/>
              </a:ext>
            </a:extLst>
          </p:cNvPr>
          <p:cNvSpPr/>
          <p:nvPr/>
        </p:nvSpPr>
        <p:spPr bwMode="auto">
          <a:xfrm>
            <a:off x="876300" y="5497157"/>
            <a:ext cx="7901940" cy="182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9453469">
            <a:off x="1398157" y="5578422"/>
            <a:ext cx="957940" cy="315583"/>
          </a:xfrm>
          <a:prstGeom prst="rightArrow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10F6CA-34AA-0B40-A37D-E9B9DA9FAD36}"/>
              </a:ext>
            </a:extLst>
          </p:cNvPr>
          <p:cNvSpPr/>
          <p:nvPr/>
        </p:nvSpPr>
        <p:spPr bwMode="auto">
          <a:xfrm>
            <a:off x="2000922" y="5804964"/>
            <a:ext cx="1914862" cy="2968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C37BF8-4447-9047-8A34-86FC114F29D3}"/>
              </a:ext>
            </a:extLst>
          </p:cNvPr>
          <p:cNvSpPr/>
          <p:nvPr/>
        </p:nvSpPr>
        <p:spPr bwMode="auto">
          <a:xfrm>
            <a:off x="6688848" y="5761891"/>
            <a:ext cx="1281043" cy="3939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3" grpId="0" animBg="1"/>
      <p:bldP spid="9" grpId="0" animBg="1"/>
      <p:bldP spid="7" grpId="0" animBg="1"/>
      <p:bldP spid="15" grpId="0" animBg="1"/>
      <p:bldP spid="10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A3B4-F431-504C-B961-75044906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2" y="3617"/>
            <a:ext cx="8394929" cy="622300"/>
          </a:xfrm>
        </p:spPr>
        <p:txBody>
          <a:bodyPr/>
          <a:lstStyle/>
          <a:p>
            <a:r>
              <a:rPr lang="en-US" dirty="0"/>
              <a:t>Grote </a:t>
            </a:r>
            <a:r>
              <a:rPr lang="en-US" dirty="0" err="1"/>
              <a:t>groepsbijeenkomsten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den </a:t>
            </a:r>
            <a:r>
              <a:rPr lang="en-US" dirty="0" err="1"/>
              <a:t>boze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262A6-EF8B-0C4F-919C-BD7FF5201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780F-03E9-9A45-9F88-A5560AED51F0}" type="slidenum">
              <a:rPr lang="en-US" altLang="x-none" smtClean="0"/>
              <a:pPr/>
              <a:t>15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F4A67-9185-9349-AECA-CAD31105F45D}"/>
                  </a:ext>
                </a:extLst>
              </p:cNvPr>
              <p:cNvSpPr txBox="1"/>
              <p:nvPr/>
            </p:nvSpPr>
            <p:spPr>
              <a:xfrm>
                <a:off x="62957" y="6241823"/>
                <a:ext cx="3599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𝑠𝑢𝑏𝑔𝑟𝑎𝑝h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F4A67-9185-9349-AECA-CAD31105F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7" y="6241823"/>
                <a:ext cx="3599960" cy="461665"/>
              </a:xfrm>
              <a:prstGeom prst="rect">
                <a:avLst/>
              </a:prstGeom>
              <a:blipFill>
                <a:blip r:embed="rId3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DFA04C00-D37C-8749-BE55-1CF0059B942D}"/>
              </a:ext>
            </a:extLst>
          </p:cNvPr>
          <p:cNvSpPr/>
          <p:nvPr/>
        </p:nvSpPr>
        <p:spPr bwMode="auto">
          <a:xfrm>
            <a:off x="2379866" y="2372161"/>
            <a:ext cx="1905000" cy="1790700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CD3E73-FC25-5D44-A990-16BAE5F096C6}"/>
              </a:ext>
            </a:extLst>
          </p:cNvPr>
          <p:cNvCxnSpPr>
            <a:stCxn id="33" idx="0"/>
            <a:endCxn id="33" idx="4"/>
          </p:cNvCxnSpPr>
          <p:nvPr/>
        </p:nvCxnSpPr>
        <p:spPr bwMode="auto">
          <a:xfrm>
            <a:off x="3332366" y="2372161"/>
            <a:ext cx="0" cy="1790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1E9E7D-C2B0-F545-8C4B-3EE2F2AE0458}"/>
              </a:ext>
            </a:extLst>
          </p:cNvPr>
          <p:cNvCxnSpPr>
            <a:stCxn id="33" idx="1"/>
            <a:endCxn id="33" idx="5"/>
          </p:cNvCxnSpPr>
          <p:nvPr/>
        </p:nvCxnSpPr>
        <p:spPr bwMode="auto">
          <a:xfrm>
            <a:off x="2658847" y="2634403"/>
            <a:ext cx="1347038" cy="1266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D886C4-BA65-E04B-8905-55D38948CBBB}"/>
              </a:ext>
            </a:extLst>
          </p:cNvPr>
          <p:cNvCxnSpPr>
            <a:stCxn id="33" idx="7"/>
            <a:endCxn id="33" idx="3"/>
          </p:cNvCxnSpPr>
          <p:nvPr/>
        </p:nvCxnSpPr>
        <p:spPr bwMode="auto">
          <a:xfrm flipH="1">
            <a:off x="2658847" y="2634403"/>
            <a:ext cx="1347038" cy="1266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2382488F-01BC-0945-B389-F876892E3AFB}"/>
              </a:ext>
            </a:extLst>
          </p:cNvPr>
          <p:cNvSpPr/>
          <p:nvPr/>
        </p:nvSpPr>
        <p:spPr bwMode="auto">
          <a:xfrm>
            <a:off x="3276818" y="232136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B451EE6-E6B1-1D46-94EC-CF9E5F3479AE}"/>
              </a:ext>
            </a:extLst>
          </p:cNvPr>
          <p:cNvSpPr/>
          <p:nvPr/>
        </p:nvSpPr>
        <p:spPr bwMode="auto">
          <a:xfrm>
            <a:off x="3954666" y="257536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B28A69-9B76-B342-B44E-6D5A5CB34DC6}"/>
              </a:ext>
            </a:extLst>
          </p:cNvPr>
          <p:cNvSpPr/>
          <p:nvPr/>
        </p:nvSpPr>
        <p:spPr bwMode="auto">
          <a:xfrm>
            <a:off x="2612442" y="2585629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175256A-7C94-E349-8ED0-C213D8DDBA12}"/>
              </a:ext>
            </a:extLst>
          </p:cNvPr>
          <p:cNvSpPr/>
          <p:nvPr/>
        </p:nvSpPr>
        <p:spPr bwMode="auto">
          <a:xfrm>
            <a:off x="3941966" y="384536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E56ECA-999F-BA44-8E5C-6DB05E2BA9EA}"/>
              </a:ext>
            </a:extLst>
          </p:cNvPr>
          <p:cNvSpPr/>
          <p:nvPr/>
        </p:nvSpPr>
        <p:spPr bwMode="auto">
          <a:xfrm>
            <a:off x="2608466" y="384536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4BDA4B6-2351-CA4D-838E-EFB208FE7403}"/>
              </a:ext>
            </a:extLst>
          </p:cNvPr>
          <p:cNvSpPr/>
          <p:nvPr/>
        </p:nvSpPr>
        <p:spPr bwMode="auto">
          <a:xfrm>
            <a:off x="3273614" y="412476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C8B0E2D-0183-1E4D-A7A0-D880AA834296}"/>
              </a:ext>
            </a:extLst>
          </p:cNvPr>
          <p:cNvSpPr/>
          <p:nvPr/>
        </p:nvSpPr>
        <p:spPr bwMode="auto">
          <a:xfrm>
            <a:off x="2324949" y="3219318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8D18CBC-1A6E-E243-BDAC-D7167355BE97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9249" y="3247631"/>
            <a:ext cx="1845617" cy="28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FCDBED8B-BBAB-D141-8BFC-51DAFB0F77F5}"/>
              </a:ext>
            </a:extLst>
          </p:cNvPr>
          <p:cNvSpPr/>
          <p:nvPr/>
        </p:nvSpPr>
        <p:spPr bwMode="auto">
          <a:xfrm>
            <a:off x="4231955" y="319048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98074F-D6C1-5643-A542-8F844DFCAB57}"/>
              </a:ext>
            </a:extLst>
          </p:cNvPr>
          <p:cNvCxnSpPr>
            <a:stCxn id="39" idx="7"/>
            <a:endCxn id="37" idx="2"/>
          </p:cNvCxnSpPr>
          <p:nvPr/>
        </p:nvCxnSpPr>
        <p:spPr bwMode="auto">
          <a:xfrm flipV="1">
            <a:off x="2710003" y="2378511"/>
            <a:ext cx="566815" cy="2238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EEB988-ABCB-8E48-8837-749BF06FB85C}"/>
              </a:ext>
            </a:extLst>
          </p:cNvPr>
          <p:cNvCxnSpPr>
            <a:stCxn id="37" idx="6"/>
            <a:endCxn id="38" idx="1"/>
          </p:cNvCxnSpPr>
          <p:nvPr/>
        </p:nvCxnSpPr>
        <p:spPr bwMode="auto">
          <a:xfrm>
            <a:off x="3391118" y="2378511"/>
            <a:ext cx="580287" cy="2135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C3B940-DC78-164E-9227-31119AA5DD6F}"/>
              </a:ext>
            </a:extLst>
          </p:cNvPr>
          <p:cNvCxnSpPr>
            <a:stCxn id="38" idx="5"/>
            <a:endCxn id="45" idx="0"/>
          </p:cNvCxnSpPr>
          <p:nvPr/>
        </p:nvCxnSpPr>
        <p:spPr bwMode="auto">
          <a:xfrm>
            <a:off x="4052227" y="2672922"/>
            <a:ext cx="236878" cy="5175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7837C-3B02-9143-9C3A-CAD22CC2B292}"/>
              </a:ext>
            </a:extLst>
          </p:cNvPr>
          <p:cNvCxnSpPr>
            <a:stCxn id="37" idx="5"/>
            <a:endCxn id="45" idx="1"/>
          </p:cNvCxnSpPr>
          <p:nvPr/>
        </p:nvCxnSpPr>
        <p:spPr bwMode="auto">
          <a:xfrm>
            <a:off x="3374379" y="2418922"/>
            <a:ext cx="874315" cy="7882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96C9C6-1528-6C45-9E3E-8E3D9FEEE216}"/>
              </a:ext>
            </a:extLst>
          </p:cNvPr>
          <p:cNvCxnSpPr>
            <a:stCxn id="37" idx="5"/>
            <a:endCxn id="40" idx="0"/>
          </p:cNvCxnSpPr>
          <p:nvPr/>
        </p:nvCxnSpPr>
        <p:spPr bwMode="auto">
          <a:xfrm>
            <a:off x="3374379" y="2418922"/>
            <a:ext cx="624737" cy="14264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0FD568-529F-A446-873D-514F37EDFBB1}"/>
              </a:ext>
            </a:extLst>
          </p:cNvPr>
          <p:cNvCxnSpPr>
            <a:stCxn id="37" idx="3"/>
            <a:endCxn id="43" idx="7"/>
          </p:cNvCxnSpPr>
          <p:nvPr/>
        </p:nvCxnSpPr>
        <p:spPr bwMode="auto">
          <a:xfrm flipH="1">
            <a:off x="2422510" y="2418922"/>
            <a:ext cx="871047" cy="8171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245E09-77D0-BA41-82B2-C61D0A4555F2}"/>
              </a:ext>
            </a:extLst>
          </p:cNvPr>
          <p:cNvCxnSpPr>
            <a:cxnSpLocks/>
            <a:stCxn id="37" idx="3"/>
            <a:endCxn id="41" idx="0"/>
          </p:cNvCxnSpPr>
          <p:nvPr/>
        </p:nvCxnSpPr>
        <p:spPr bwMode="auto">
          <a:xfrm flipH="1">
            <a:off x="2665616" y="2418922"/>
            <a:ext cx="627941" cy="14264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FE9DE-DE81-FC48-8D22-36CBDCC252B4}"/>
              </a:ext>
            </a:extLst>
          </p:cNvPr>
          <p:cNvCxnSpPr>
            <a:stCxn id="38" idx="4"/>
            <a:endCxn id="40" idx="0"/>
          </p:cNvCxnSpPr>
          <p:nvPr/>
        </p:nvCxnSpPr>
        <p:spPr bwMode="auto">
          <a:xfrm flipH="1">
            <a:off x="3999116" y="2689661"/>
            <a:ext cx="12700" cy="1155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A4E5-422D-E147-BD69-F0CB224080AC}"/>
              </a:ext>
            </a:extLst>
          </p:cNvPr>
          <p:cNvCxnSpPr>
            <a:stCxn id="38" idx="4"/>
            <a:endCxn id="42" idx="7"/>
          </p:cNvCxnSpPr>
          <p:nvPr/>
        </p:nvCxnSpPr>
        <p:spPr bwMode="auto">
          <a:xfrm flipH="1">
            <a:off x="3371175" y="2689661"/>
            <a:ext cx="640641" cy="14518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F1421E-F942-1F40-9EA7-96826DA7A7F7}"/>
              </a:ext>
            </a:extLst>
          </p:cNvPr>
          <p:cNvCxnSpPr>
            <a:stCxn id="38" idx="2"/>
            <a:endCxn id="39" idx="6"/>
          </p:cNvCxnSpPr>
          <p:nvPr/>
        </p:nvCxnSpPr>
        <p:spPr bwMode="auto">
          <a:xfrm flipH="1">
            <a:off x="2726742" y="2632511"/>
            <a:ext cx="1227924" cy="10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2261DF-B473-7B4E-9197-1AE7E3B346F2}"/>
              </a:ext>
            </a:extLst>
          </p:cNvPr>
          <p:cNvCxnSpPr>
            <a:stCxn id="38" idx="2"/>
            <a:endCxn id="43" idx="7"/>
          </p:cNvCxnSpPr>
          <p:nvPr/>
        </p:nvCxnSpPr>
        <p:spPr bwMode="auto">
          <a:xfrm flipH="1">
            <a:off x="2422510" y="2632511"/>
            <a:ext cx="1532156" cy="603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0A65F6-AD93-3C46-81E3-41D1669A6F9D}"/>
              </a:ext>
            </a:extLst>
          </p:cNvPr>
          <p:cNvCxnSpPr>
            <a:stCxn id="45" idx="4"/>
            <a:endCxn id="40" idx="7"/>
          </p:cNvCxnSpPr>
          <p:nvPr/>
        </p:nvCxnSpPr>
        <p:spPr bwMode="auto">
          <a:xfrm flipH="1">
            <a:off x="4039527" y="3304781"/>
            <a:ext cx="249578" cy="5573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400E83-CA8D-8E48-A288-92D8B63CF889}"/>
              </a:ext>
            </a:extLst>
          </p:cNvPr>
          <p:cNvCxnSpPr>
            <a:stCxn id="45" idx="3"/>
            <a:endCxn id="42" idx="7"/>
          </p:cNvCxnSpPr>
          <p:nvPr/>
        </p:nvCxnSpPr>
        <p:spPr bwMode="auto">
          <a:xfrm flipH="1">
            <a:off x="3371175" y="3288042"/>
            <a:ext cx="877519" cy="853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B6B7CB-1B89-1E4A-B6B2-40CDF539F563}"/>
              </a:ext>
            </a:extLst>
          </p:cNvPr>
          <p:cNvCxnSpPr>
            <a:stCxn id="45" idx="1"/>
            <a:endCxn id="39" idx="6"/>
          </p:cNvCxnSpPr>
          <p:nvPr/>
        </p:nvCxnSpPr>
        <p:spPr bwMode="auto">
          <a:xfrm flipH="1" flipV="1">
            <a:off x="2726742" y="2642779"/>
            <a:ext cx="1521952" cy="5644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B396DB-083A-EB41-922B-689EFC32D877}"/>
              </a:ext>
            </a:extLst>
          </p:cNvPr>
          <p:cNvCxnSpPr>
            <a:stCxn id="45" idx="3"/>
            <a:endCxn id="41" idx="6"/>
          </p:cNvCxnSpPr>
          <p:nvPr/>
        </p:nvCxnSpPr>
        <p:spPr bwMode="auto">
          <a:xfrm flipH="1">
            <a:off x="2722766" y="3288042"/>
            <a:ext cx="1525928" cy="614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062286-E2BB-354D-86A1-38C6ED8F8107}"/>
              </a:ext>
            </a:extLst>
          </p:cNvPr>
          <p:cNvCxnSpPr>
            <a:stCxn id="40" idx="2"/>
            <a:endCxn id="41" idx="6"/>
          </p:cNvCxnSpPr>
          <p:nvPr/>
        </p:nvCxnSpPr>
        <p:spPr bwMode="auto">
          <a:xfrm flipH="1">
            <a:off x="2722766" y="3902511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4ECF1E-42AF-4045-B8EF-CC70DFA9CA3C}"/>
              </a:ext>
            </a:extLst>
          </p:cNvPr>
          <p:cNvCxnSpPr>
            <a:stCxn id="40" idx="3"/>
            <a:endCxn id="42" idx="6"/>
          </p:cNvCxnSpPr>
          <p:nvPr/>
        </p:nvCxnSpPr>
        <p:spPr bwMode="auto">
          <a:xfrm flipH="1">
            <a:off x="3387914" y="3942922"/>
            <a:ext cx="570791" cy="2389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CCB824-DAC9-D340-BE95-2FF1A5321C3A}"/>
              </a:ext>
            </a:extLst>
          </p:cNvPr>
          <p:cNvCxnSpPr>
            <a:stCxn id="40" idx="1"/>
            <a:endCxn id="43" idx="5"/>
          </p:cNvCxnSpPr>
          <p:nvPr/>
        </p:nvCxnSpPr>
        <p:spPr bwMode="auto">
          <a:xfrm flipH="1" flipV="1">
            <a:off x="2422510" y="3316879"/>
            <a:ext cx="1536195" cy="5452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01796B-C61A-5740-97E1-01F880E2C81F}"/>
              </a:ext>
            </a:extLst>
          </p:cNvPr>
          <p:cNvCxnSpPr>
            <a:stCxn id="42" idx="2"/>
            <a:endCxn id="33" idx="3"/>
          </p:cNvCxnSpPr>
          <p:nvPr/>
        </p:nvCxnSpPr>
        <p:spPr bwMode="auto">
          <a:xfrm flipH="1" flipV="1">
            <a:off x="2658847" y="3900619"/>
            <a:ext cx="614767" cy="281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BDA0F6-EBC2-B24F-944D-8D073CE722FA}"/>
              </a:ext>
            </a:extLst>
          </p:cNvPr>
          <p:cNvCxnSpPr>
            <a:cxnSpLocks/>
            <a:stCxn id="42" idx="1"/>
            <a:endCxn id="43" idx="5"/>
          </p:cNvCxnSpPr>
          <p:nvPr/>
        </p:nvCxnSpPr>
        <p:spPr bwMode="auto">
          <a:xfrm flipH="1" flipV="1">
            <a:off x="2422510" y="3316879"/>
            <a:ext cx="867843" cy="8246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F1E06C-494B-3E42-B33C-1E0D209EE71A}"/>
              </a:ext>
            </a:extLst>
          </p:cNvPr>
          <p:cNvCxnSpPr>
            <a:stCxn id="42" idx="1"/>
            <a:endCxn id="39" idx="5"/>
          </p:cNvCxnSpPr>
          <p:nvPr/>
        </p:nvCxnSpPr>
        <p:spPr bwMode="auto">
          <a:xfrm flipH="1" flipV="1">
            <a:off x="2710003" y="2683190"/>
            <a:ext cx="580350" cy="14583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B335B0-0040-3540-A131-27FB83D13B88}"/>
              </a:ext>
            </a:extLst>
          </p:cNvPr>
          <p:cNvCxnSpPr>
            <a:stCxn id="41" idx="1"/>
            <a:endCxn id="43" idx="4"/>
          </p:cNvCxnSpPr>
          <p:nvPr/>
        </p:nvCxnSpPr>
        <p:spPr bwMode="auto">
          <a:xfrm flipH="1" flipV="1">
            <a:off x="2382099" y="3333618"/>
            <a:ext cx="243106" cy="5284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0008EF-27C5-7E4A-8322-F199CFE04863}"/>
              </a:ext>
            </a:extLst>
          </p:cNvPr>
          <p:cNvCxnSpPr>
            <a:cxnSpLocks/>
            <a:stCxn id="41" idx="0"/>
            <a:endCxn id="39" idx="4"/>
          </p:cNvCxnSpPr>
          <p:nvPr/>
        </p:nvCxnSpPr>
        <p:spPr bwMode="auto">
          <a:xfrm flipV="1">
            <a:off x="2665616" y="2699929"/>
            <a:ext cx="3976" cy="11454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6D6F9A-E464-954C-9E24-6C09272C75F5}"/>
              </a:ext>
            </a:extLst>
          </p:cNvPr>
          <p:cNvCxnSpPr>
            <a:stCxn id="43" idx="0"/>
            <a:endCxn id="39" idx="3"/>
          </p:cNvCxnSpPr>
          <p:nvPr/>
        </p:nvCxnSpPr>
        <p:spPr bwMode="auto">
          <a:xfrm flipV="1">
            <a:off x="2382099" y="2683190"/>
            <a:ext cx="247082" cy="536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9F49533-AF2A-2240-A51C-0BD273ADBF6C}"/>
              </a:ext>
            </a:extLst>
          </p:cNvPr>
          <p:cNvCxnSpPr/>
          <p:nvPr/>
        </p:nvCxnSpPr>
        <p:spPr bwMode="auto">
          <a:xfrm>
            <a:off x="1196187" y="3415749"/>
            <a:ext cx="0" cy="1790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A5C724-D44F-E34F-9CD3-C53D1418D968}"/>
              </a:ext>
            </a:extLst>
          </p:cNvPr>
          <p:cNvCxnSpPr/>
          <p:nvPr/>
        </p:nvCxnSpPr>
        <p:spPr bwMode="auto">
          <a:xfrm>
            <a:off x="522668" y="3677991"/>
            <a:ext cx="1347038" cy="1266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CB7DCA1-F75E-CD48-915A-DC567E5CA3EF}"/>
              </a:ext>
            </a:extLst>
          </p:cNvPr>
          <p:cNvCxnSpPr/>
          <p:nvPr/>
        </p:nvCxnSpPr>
        <p:spPr bwMode="auto">
          <a:xfrm flipH="1">
            <a:off x="522668" y="3677991"/>
            <a:ext cx="1347038" cy="1266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2D3E549E-4AF0-F441-AF86-E5CB4A552685}"/>
              </a:ext>
            </a:extLst>
          </p:cNvPr>
          <p:cNvSpPr/>
          <p:nvPr/>
        </p:nvSpPr>
        <p:spPr bwMode="auto">
          <a:xfrm>
            <a:off x="1140639" y="3364949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C845813-1E68-1E4D-881B-1CE8E701288F}"/>
              </a:ext>
            </a:extLst>
          </p:cNvPr>
          <p:cNvSpPr/>
          <p:nvPr/>
        </p:nvSpPr>
        <p:spPr bwMode="auto">
          <a:xfrm>
            <a:off x="1818487" y="3618949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002784A-EF27-3A44-A5AA-D3156898584E}"/>
              </a:ext>
            </a:extLst>
          </p:cNvPr>
          <p:cNvSpPr/>
          <p:nvPr/>
        </p:nvSpPr>
        <p:spPr bwMode="auto">
          <a:xfrm>
            <a:off x="476263" y="3629217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D3B1AFF-ABEF-604D-A115-C2ED734FC2FA}"/>
              </a:ext>
            </a:extLst>
          </p:cNvPr>
          <p:cNvSpPr/>
          <p:nvPr/>
        </p:nvSpPr>
        <p:spPr bwMode="auto">
          <a:xfrm>
            <a:off x="1805787" y="4888949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69786DA-3C1E-FD45-B504-B8C4701B3E7D}"/>
              </a:ext>
            </a:extLst>
          </p:cNvPr>
          <p:cNvSpPr/>
          <p:nvPr/>
        </p:nvSpPr>
        <p:spPr bwMode="auto">
          <a:xfrm>
            <a:off x="472287" y="4888949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99F1D56-29A9-7943-970F-776A587CFD78}"/>
              </a:ext>
            </a:extLst>
          </p:cNvPr>
          <p:cNvSpPr/>
          <p:nvPr/>
        </p:nvSpPr>
        <p:spPr bwMode="auto">
          <a:xfrm>
            <a:off x="1137435" y="5168349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CD0FB59-4DA6-E049-A07D-4050DAFB9231}"/>
              </a:ext>
            </a:extLst>
          </p:cNvPr>
          <p:cNvSpPr/>
          <p:nvPr/>
        </p:nvSpPr>
        <p:spPr bwMode="auto">
          <a:xfrm>
            <a:off x="188770" y="4262906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CC6C639-2BE3-AA42-9D77-DC9CAEF78AD4}"/>
              </a:ext>
            </a:extLst>
          </p:cNvPr>
          <p:cNvSpPr/>
          <p:nvPr/>
        </p:nvSpPr>
        <p:spPr bwMode="auto">
          <a:xfrm>
            <a:off x="2095776" y="4234069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8F92F0A-5166-A548-9006-982A4F935FFC}"/>
              </a:ext>
            </a:extLst>
          </p:cNvPr>
          <p:cNvSpPr/>
          <p:nvPr/>
        </p:nvSpPr>
        <p:spPr bwMode="auto">
          <a:xfrm>
            <a:off x="1136663" y="4249201"/>
            <a:ext cx="114300" cy="1143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364C55E-2557-4045-8B34-3FF53BF208C5}"/>
              </a:ext>
            </a:extLst>
          </p:cNvPr>
          <p:cNvSpPr/>
          <p:nvPr/>
        </p:nvSpPr>
        <p:spPr bwMode="auto">
          <a:xfrm>
            <a:off x="5096530" y="3579800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1C826A-F785-A64D-8A0A-7E28FC2426DC}"/>
              </a:ext>
            </a:extLst>
          </p:cNvPr>
          <p:cNvSpPr/>
          <p:nvPr/>
        </p:nvSpPr>
        <p:spPr bwMode="auto">
          <a:xfrm>
            <a:off x="5774378" y="3833800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19A98B6-CA6B-144D-A5FD-FB0B4FAF563C}"/>
              </a:ext>
            </a:extLst>
          </p:cNvPr>
          <p:cNvSpPr/>
          <p:nvPr/>
        </p:nvSpPr>
        <p:spPr bwMode="auto">
          <a:xfrm>
            <a:off x="4432154" y="3844068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319D9D5-FCA5-A44E-AF04-20756AD5EC12}"/>
              </a:ext>
            </a:extLst>
          </p:cNvPr>
          <p:cNvSpPr/>
          <p:nvPr/>
        </p:nvSpPr>
        <p:spPr bwMode="auto">
          <a:xfrm>
            <a:off x="4428178" y="5103800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052A110-4BC7-DA46-8EDF-D095F947DCD3}"/>
              </a:ext>
            </a:extLst>
          </p:cNvPr>
          <p:cNvSpPr/>
          <p:nvPr/>
        </p:nvSpPr>
        <p:spPr bwMode="auto">
          <a:xfrm>
            <a:off x="4144661" y="4477757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E47C1A5-D7FB-B246-8108-EC58B9C28991}"/>
              </a:ext>
            </a:extLst>
          </p:cNvPr>
          <p:cNvCxnSpPr>
            <a:cxnSpLocks/>
          </p:cNvCxnSpPr>
          <p:nvPr/>
        </p:nvCxnSpPr>
        <p:spPr bwMode="auto">
          <a:xfrm flipV="1">
            <a:off x="4258961" y="4506070"/>
            <a:ext cx="1845617" cy="28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5F4FE3B2-FAB5-2D43-95F8-92910A661468}"/>
              </a:ext>
            </a:extLst>
          </p:cNvPr>
          <p:cNvSpPr/>
          <p:nvPr/>
        </p:nvSpPr>
        <p:spPr bwMode="auto">
          <a:xfrm>
            <a:off x="6051667" y="4448920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0BD8F82-BD43-5047-A80D-8FE89FAE0C07}"/>
              </a:ext>
            </a:extLst>
          </p:cNvPr>
          <p:cNvSpPr/>
          <p:nvPr/>
        </p:nvSpPr>
        <p:spPr bwMode="auto">
          <a:xfrm>
            <a:off x="5092554" y="4464052"/>
            <a:ext cx="114300" cy="1143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E78C108-9F3F-6C44-A8E9-D86BBAF2DFC9}"/>
              </a:ext>
            </a:extLst>
          </p:cNvPr>
          <p:cNvCxnSpPr/>
          <p:nvPr/>
        </p:nvCxnSpPr>
        <p:spPr bwMode="auto">
          <a:xfrm>
            <a:off x="429734" y="1584363"/>
            <a:ext cx="1347038" cy="1266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1030EDD-E63B-F54F-9216-DB3CCF7D82D5}"/>
              </a:ext>
            </a:extLst>
          </p:cNvPr>
          <p:cNvCxnSpPr/>
          <p:nvPr/>
        </p:nvCxnSpPr>
        <p:spPr bwMode="auto">
          <a:xfrm flipH="1">
            <a:off x="429734" y="1584363"/>
            <a:ext cx="1347038" cy="1266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24BF5FE9-7578-0742-962A-C55E764F0512}"/>
              </a:ext>
            </a:extLst>
          </p:cNvPr>
          <p:cNvSpPr/>
          <p:nvPr/>
        </p:nvSpPr>
        <p:spPr bwMode="auto">
          <a:xfrm>
            <a:off x="1725553" y="152532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2A261FE-8C1E-484A-8D37-882A565DB9B8}"/>
              </a:ext>
            </a:extLst>
          </p:cNvPr>
          <p:cNvSpPr/>
          <p:nvPr/>
        </p:nvSpPr>
        <p:spPr bwMode="auto">
          <a:xfrm>
            <a:off x="383329" y="1535589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28D3FCC-24E3-8A45-B6C5-367542456CAC}"/>
              </a:ext>
            </a:extLst>
          </p:cNvPr>
          <p:cNvSpPr/>
          <p:nvPr/>
        </p:nvSpPr>
        <p:spPr bwMode="auto">
          <a:xfrm>
            <a:off x="1712853" y="279532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D90385A-C0A6-7745-AF9C-F2FA1A9CAA91}"/>
              </a:ext>
            </a:extLst>
          </p:cNvPr>
          <p:cNvSpPr/>
          <p:nvPr/>
        </p:nvSpPr>
        <p:spPr bwMode="auto">
          <a:xfrm>
            <a:off x="379353" y="279532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9ABD642-EF24-8148-8AD8-76445F00D0A0}"/>
              </a:ext>
            </a:extLst>
          </p:cNvPr>
          <p:cNvSpPr/>
          <p:nvPr/>
        </p:nvSpPr>
        <p:spPr bwMode="auto">
          <a:xfrm>
            <a:off x="95836" y="2169278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7433B99-3F17-E945-8B34-1F05B4EBA9E3}"/>
              </a:ext>
            </a:extLst>
          </p:cNvPr>
          <p:cNvSpPr/>
          <p:nvPr/>
        </p:nvSpPr>
        <p:spPr bwMode="auto">
          <a:xfrm>
            <a:off x="2002842" y="214044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3D2DA99E-ED05-554C-8652-C11625B5B02A}"/>
              </a:ext>
            </a:extLst>
          </p:cNvPr>
          <p:cNvSpPr/>
          <p:nvPr/>
        </p:nvSpPr>
        <p:spPr bwMode="auto">
          <a:xfrm>
            <a:off x="1043729" y="2155573"/>
            <a:ext cx="114300" cy="1143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97EA97E-C332-F147-A5CE-192142D20C26}"/>
              </a:ext>
            </a:extLst>
          </p:cNvPr>
          <p:cNvCxnSpPr/>
          <p:nvPr/>
        </p:nvCxnSpPr>
        <p:spPr bwMode="auto">
          <a:xfrm>
            <a:off x="5361511" y="1476201"/>
            <a:ext cx="0" cy="1790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FB7AB18-B8EE-C34E-9344-E0F8E95E55A4}"/>
              </a:ext>
            </a:extLst>
          </p:cNvPr>
          <p:cNvCxnSpPr/>
          <p:nvPr/>
        </p:nvCxnSpPr>
        <p:spPr bwMode="auto">
          <a:xfrm>
            <a:off x="4687992" y="1738443"/>
            <a:ext cx="1347038" cy="1266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D008B2E-DF66-5A43-A5A8-3DE12C466FC5}"/>
              </a:ext>
            </a:extLst>
          </p:cNvPr>
          <p:cNvCxnSpPr/>
          <p:nvPr/>
        </p:nvCxnSpPr>
        <p:spPr bwMode="auto">
          <a:xfrm flipH="1">
            <a:off x="4687992" y="1738443"/>
            <a:ext cx="1347038" cy="1266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75FCBEF1-5618-F343-8C45-71C60F277160}"/>
              </a:ext>
            </a:extLst>
          </p:cNvPr>
          <p:cNvSpPr/>
          <p:nvPr/>
        </p:nvSpPr>
        <p:spPr bwMode="auto">
          <a:xfrm>
            <a:off x="5305963" y="142540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8B70F6F-F6C1-A04D-B90E-13E26041DFFE}"/>
              </a:ext>
            </a:extLst>
          </p:cNvPr>
          <p:cNvSpPr/>
          <p:nvPr/>
        </p:nvSpPr>
        <p:spPr bwMode="auto">
          <a:xfrm>
            <a:off x="5983811" y="167940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1197D18-4612-3746-AA69-853B34CC5945}"/>
              </a:ext>
            </a:extLst>
          </p:cNvPr>
          <p:cNvSpPr/>
          <p:nvPr/>
        </p:nvSpPr>
        <p:spPr bwMode="auto">
          <a:xfrm>
            <a:off x="4641587" y="1689669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F0E729F-2726-E042-A3DD-97E93DACB1EE}"/>
              </a:ext>
            </a:extLst>
          </p:cNvPr>
          <p:cNvSpPr/>
          <p:nvPr/>
        </p:nvSpPr>
        <p:spPr bwMode="auto">
          <a:xfrm>
            <a:off x="5971111" y="294940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476E7F04-3A76-9747-9897-F7141D160215}"/>
              </a:ext>
            </a:extLst>
          </p:cNvPr>
          <p:cNvSpPr/>
          <p:nvPr/>
        </p:nvSpPr>
        <p:spPr bwMode="auto">
          <a:xfrm>
            <a:off x="4637611" y="294940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5910EDA0-E42C-A048-9712-06E3B90AA2F2}"/>
              </a:ext>
            </a:extLst>
          </p:cNvPr>
          <p:cNvSpPr/>
          <p:nvPr/>
        </p:nvSpPr>
        <p:spPr bwMode="auto">
          <a:xfrm>
            <a:off x="5302759" y="322880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3299E3E8-0C07-884B-8BB6-35C90CAA89B8}"/>
              </a:ext>
            </a:extLst>
          </p:cNvPr>
          <p:cNvSpPr/>
          <p:nvPr/>
        </p:nvSpPr>
        <p:spPr bwMode="auto">
          <a:xfrm>
            <a:off x="4354094" y="2323358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69E98DF-94F3-6144-855E-092B929282B7}"/>
              </a:ext>
            </a:extLst>
          </p:cNvPr>
          <p:cNvCxnSpPr>
            <a:cxnSpLocks/>
          </p:cNvCxnSpPr>
          <p:nvPr/>
        </p:nvCxnSpPr>
        <p:spPr bwMode="auto">
          <a:xfrm flipV="1">
            <a:off x="4468394" y="2351671"/>
            <a:ext cx="1845617" cy="28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BA1FE644-86D3-8148-BC9F-B6E91A4A5FCC}"/>
              </a:ext>
            </a:extLst>
          </p:cNvPr>
          <p:cNvSpPr/>
          <p:nvPr/>
        </p:nvSpPr>
        <p:spPr bwMode="auto">
          <a:xfrm>
            <a:off x="6261100" y="229452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E5D057F9-C87A-6D48-83E7-72EC6BDD7E9B}"/>
              </a:ext>
            </a:extLst>
          </p:cNvPr>
          <p:cNvSpPr/>
          <p:nvPr/>
        </p:nvSpPr>
        <p:spPr bwMode="auto">
          <a:xfrm>
            <a:off x="5301987" y="2309653"/>
            <a:ext cx="114300" cy="1143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B99061C-E2BB-6C45-AA1D-D5D0D0CBEAE4}"/>
              </a:ext>
            </a:extLst>
          </p:cNvPr>
          <p:cNvCxnSpPr>
            <a:stCxn id="134" idx="5"/>
            <a:endCxn id="39" idx="1"/>
          </p:cNvCxnSpPr>
          <p:nvPr/>
        </p:nvCxnSpPr>
        <p:spPr bwMode="auto">
          <a:xfrm>
            <a:off x="2100403" y="2238002"/>
            <a:ext cx="528778" cy="364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67922D4-FEDC-7B4E-AA98-162C044C2B01}"/>
              </a:ext>
            </a:extLst>
          </p:cNvPr>
          <p:cNvCxnSpPr>
            <a:stCxn id="127" idx="5"/>
            <a:endCxn id="43" idx="0"/>
          </p:cNvCxnSpPr>
          <p:nvPr/>
        </p:nvCxnSpPr>
        <p:spPr bwMode="auto">
          <a:xfrm>
            <a:off x="1810414" y="2892882"/>
            <a:ext cx="571685" cy="3264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3C98B14-0DDF-8044-A0E1-9C3EBF4F5E44}"/>
              </a:ext>
            </a:extLst>
          </p:cNvPr>
          <p:cNvCxnSpPr>
            <a:stCxn id="127" idx="5"/>
            <a:endCxn id="91" idx="0"/>
          </p:cNvCxnSpPr>
          <p:nvPr/>
        </p:nvCxnSpPr>
        <p:spPr bwMode="auto">
          <a:xfrm>
            <a:off x="1810414" y="2892882"/>
            <a:ext cx="65223" cy="726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E2F737D-0BC7-2E41-99DB-3AAA1420AA45}"/>
              </a:ext>
            </a:extLst>
          </p:cNvPr>
          <p:cNvCxnSpPr>
            <a:stCxn id="128" idx="0"/>
            <a:endCxn id="92" idx="0"/>
          </p:cNvCxnSpPr>
          <p:nvPr/>
        </p:nvCxnSpPr>
        <p:spPr bwMode="auto">
          <a:xfrm>
            <a:off x="436503" y="2795321"/>
            <a:ext cx="96910" cy="8338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2131607-0255-2749-A315-90677796130B}"/>
              </a:ext>
            </a:extLst>
          </p:cNvPr>
          <p:cNvCxnSpPr>
            <a:stCxn id="100" idx="7"/>
            <a:endCxn id="41" idx="3"/>
          </p:cNvCxnSpPr>
          <p:nvPr/>
        </p:nvCxnSpPr>
        <p:spPr bwMode="auto">
          <a:xfrm flipV="1">
            <a:off x="2193337" y="3942922"/>
            <a:ext cx="431868" cy="307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8F95729-EF61-D242-BB05-A1BF2E53F2E4}"/>
              </a:ext>
            </a:extLst>
          </p:cNvPr>
          <p:cNvCxnSpPr>
            <a:stCxn id="98" idx="7"/>
            <a:endCxn id="92" idx="4"/>
          </p:cNvCxnSpPr>
          <p:nvPr/>
        </p:nvCxnSpPr>
        <p:spPr bwMode="auto">
          <a:xfrm flipV="1">
            <a:off x="286331" y="3743517"/>
            <a:ext cx="247082" cy="536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7BE7F32C-72B3-204C-9BF5-244D8D7CDDDD}"/>
              </a:ext>
            </a:extLst>
          </p:cNvPr>
          <p:cNvCxnSpPr>
            <a:stCxn id="125" idx="6"/>
            <a:endCxn id="143" idx="2"/>
          </p:cNvCxnSpPr>
          <p:nvPr/>
        </p:nvCxnSpPr>
        <p:spPr bwMode="auto">
          <a:xfrm>
            <a:off x="1839853" y="1582471"/>
            <a:ext cx="2801734" cy="1643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37045A7-B4CB-9444-9C4C-6D08E2AA3142}"/>
              </a:ext>
            </a:extLst>
          </p:cNvPr>
          <p:cNvCxnSpPr>
            <a:stCxn id="149" idx="3"/>
            <a:endCxn id="38" idx="6"/>
          </p:cNvCxnSpPr>
          <p:nvPr/>
        </p:nvCxnSpPr>
        <p:spPr bwMode="auto">
          <a:xfrm flipH="1">
            <a:off x="4068966" y="2420919"/>
            <a:ext cx="301867" cy="2115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3FFAAAAA-07C7-1649-9B76-3576B0668639}"/>
              </a:ext>
            </a:extLst>
          </p:cNvPr>
          <p:cNvCxnSpPr>
            <a:stCxn id="143" idx="3"/>
            <a:endCxn id="37" idx="2"/>
          </p:cNvCxnSpPr>
          <p:nvPr/>
        </p:nvCxnSpPr>
        <p:spPr bwMode="auto">
          <a:xfrm flipH="1">
            <a:off x="3276818" y="1787230"/>
            <a:ext cx="1381508" cy="5912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3536953-C76C-4F41-B07D-9B8A0C937F09}"/>
              </a:ext>
            </a:extLst>
          </p:cNvPr>
          <p:cNvCxnSpPr>
            <a:stCxn id="132" idx="4"/>
            <a:endCxn id="128" idx="0"/>
          </p:cNvCxnSpPr>
          <p:nvPr/>
        </p:nvCxnSpPr>
        <p:spPr bwMode="auto">
          <a:xfrm>
            <a:off x="152986" y="2283578"/>
            <a:ext cx="283517" cy="5117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AD3DA50-8896-A348-9E64-A36F66C33C5F}"/>
              </a:ext>
            </a:extLst>
          </p:cNvPr>
          <p:cNvCxnSpPr>
            <a:stCxn id="126" idx="4"/>
            <a:endCxn id="128" idx="0"/>
          </p:cNvCxnSpPr>
          <p:nvPr/>
        </p:nvCxnSpPr>
        <p:spPr bwMode="auto">
          <a:xfrm flipH="1">
            <a:off x="436503" y="1649889"/>
            <a:ext cx="3976" cy="11454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79D1497-CAA1-254D-88D9-4273DB780D73}"/>
              </a:ext>
            </a:extLst>
          </p:cNvPr>
          <p:cNvCxnSpPr>
            <a:stCxn id="100" idx="3"/>
            <a:endCxn id="93" idx="7"/>
          </p:cNvCxnSpPr>
          <p:nvPr/>
        </p:nvCxnSpPr>
        <p:spPr bwMode="auto">
          <a:xfrm flipH="1">
            <a:off x="1903348" y="4331630"/>
            <a:ext cx="209167" cy="574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B0DBFC1-5ED4-CF45-918B-0487336DDAE1}"/>
              </a:ext>
            </a:extLst>
          </p:cNvPr>
          <p:cNvCxnSpPr>
            <a:stCxn id="42" idx="6"/>
            <a:endCxn id="115" idx="1"/>
          </p:cNvCxnSpPr>
          <p:nvPr/>
        </p:nvCxnSpPr>
        <p:spPr bwMode="auto">
          <a:xfrm>
            <a:off x="3387914" y="4181911"/>
            <a:ext cx="773486" cy="312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5BB82D1-4682-6F47-AB39-3C6572249BDF}"/>
              </a:ext>
            </a:extLst>
          </p:cNvPr>
          <p:cNvCxnSpPr>
            <a:stCxn id="40" idx="7"/>
            <a:endCxn id="109" idx="7"/>
          </p:cNvCxnSpPr>
          <p:nvPr/>
        </p:nvCxnSpPr>
        <p:spPr bwMode="auto">
          <a:xfrm flipV="1">
            <a:off x="4039527" y="3860807"/>
            <a:ext cx="490188" cy="1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CA7790E3-4B28-894E-AC0C-7AFFA13FD63C}"/>
              </a:ext>
            </a:extLst>
          </p:cNvPr>
          <p:cNvCxnSpPr>
            <a:stCxn id="146" idx="7"/>
            <a:endCxn id="107" idx="7"/>
          </p:cNvCxnSpPr>
          <p:nvPr/>
        </p:nvCxnSpPr>
        <p:spPr bwMode="auto">
          <a:xfrm flipH="1">
            <a:off x="5194091" y="3245540"/>
            <a:ext cx="206229" cy="350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98FFE0A-6C78-A14E-B1D8-1515BB97D94E}"/>
              </a:ext>
            </a:extLst>
          </p:cNvPr>
          <p:cNvCxnSpPr>
            <a:stCxn id="145" idx="5"/>
            <a:endCxn id="107" idx="1"/>
          </p:cNvCxnSpPr>
          <p:nvPr/>
        </p:nvCxnSpPr>
        <p:spPr bwMode="auto">
          <a:xfrm>
            <a:off x="4735172" y="3046962"/>
            <a:ext cx="378097" cy="5495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B969863-4577-024A-8E92-0CBFDF151509}"/>
              </a:ext>
            </a:extLst>
          </p:cNvPr>
          <p:cNvCxnSpPr>
            <a:cxnSpLocks/>
            <a:stCxn id="45" idx="7"/>
            <a:endCxn id="107" idx="2"/>
          </p:cNvCxnSpPr>
          <p:nvPr/>
        </p:nvCxnSpPr>
        <p:spPr bwMode="auto">
          <a:xfrm>
            <a:off x="4329516" y="3207220"/>
            <a:ext cx="767014" cy="429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881A4CD-DDEA-DF43-A770-7FA5166583AA}"/>
              </a:ext>
            </a:extLst>
          </p:cNvPr>
          <p:cNvCxnSpPr>
            <a:stCxn id="107" idx="4"/>
            <a:endCxn id="115" idx="6"/>
          </p:cNvCxnSpPr>
          <p:nvPr/>
        </p:nvCxnSpPr>
        <p:spPr bwMode="auto">
          <a:xfrm flipH="1">
            <a:off x="4258961" y="3694100"/>
            <a:ext cx="894719" cy="8408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6651DD85-9E8D-0B45-9EEF-76169378EBB4}"/>
              </a:ext>
            </a:extLst>
          </p:cNvPr>
          <p:cNvCxnSpPr>
            <a:stCxn id="107" idx="6"/>
            <a:endCxn id="108" idx="2"/>
          </p:cNvCxnSpPr>
          <p:nvPr/>
        </p:nvCxnSpPr>
        <p:spPr bwMode="auto">
          <a:xfrm>
            <a:off x="5210830" y="3636950"/>
            <a:ext cx="563548" cy="2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A5E0B21-848B-E94E-A62E-BF3ABA0F4A3D}"/>
              </a:ext>
            </a:extLst>
          </p:cNvPr>
          <p:cNvCxnSpPr>
            <a:stCxn id="144" idx="4"/>
            <a:endCxn id="117" idx="4"/>
          </p:cNvCxnSpPr>
          <p:nvPr/>
        </p:nvCxnSpPr>
        <p:spPr bwMode="auto">
          <a:xfrm>
            <a:off x="6028261" y="3063701"/>
            <a:ext cx="80556" cy="14995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336A5C2-AC4B-3642-9C86-809CBC77DC3C}"/>
              </a:ext>
            </a:extLst>
          </p:cNvPr>
          <p:cNvCxnSpPr>
            <a:stCxn id="115" idx="5"/>
            <a:endCxn id="111" idx="1"/>
          </p:cNvCxnSpPr>
          <p:nvPr/>
        </p:nvCxnSpPr>
        <p:spPr bwMode="auto">
          <a:xfrm>
            <a:off x="4242222" y="4575318"/>
            <a:ext cx="202695" cy="5452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8974368-7FB1-E946-99B5-65FD38E443EA}"/>
              </a:ext>
            </a:extLst>
          </p:cNvPr>
          <p:cNvCxnSpPr>
            <a:stCxn id="93" idx="6"/>
            <a:endCxn id="111" idx="1"/>
          </p:cNvCxnSpPr>
          <p:nvPr/>
        </p:nvCxnSpPr>
        <p:spPr bwMode="auto">
          <a:xfrm>
            <a:off x="1920087" y="4946099"/>
            <a:ext cx="2524830" cy="174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2" name="Oval 201">
            <a:extLst>
              <a:ext uri="{FF2B5EF4-FFF2-40B4-BE49-F238E27FC236}">
                <a16:creationId xmlns:a16="http://schemas.microsoft.com/office/drawing/2014/main" id="{3FE3F157-70CB-434E-AEE4-32B494D3085D}"/>
              </a:ext>
            </a:extLst>
          </p:cNvPr>
          <p:cNvSpPr/>
          <p:nvPr/>
        </p:nvSpPr>
        <p:spPr bwMode="auto">
          <a:xfrm>
            <a:off x="4425228" y="1502062"/>
            <a:ext cx="1905000" cy="1790700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84AEAB49-1670-C741-A471-FAF5B40F6A62}"/>
              </a:ext>
            </a:extLst>
          </p:cNvPr>
          <p:cNvSpPr/>
          <p:nvPr/>
        </p:nvSpPr>
        <p:spPr bwMode="auto">
          <a:xfrm>
            <a:off x="6461123" y="5535581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1A164541-89B4-4B46-9CF1-FDEA78D72E0F}"/>
              </a:ext>
            </a:extLst>
          </p:cNvPr>
          <p:cNvSpPr/>
          <p:nvPr/>
        </p:nvSpPr>
        <p:spPr bwMode="auto">
          <a:xfrm>
            <a:off x="6177606" y="4909538"/>
            <a:ext cx="114300" cy="1143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B9C6B052-0245-B845-B366-6065F964543C}"/>
              </a:ext>
            </a:extLst>
          </p:cNvPr>
          <p:cNvCxnSpPr>
            <a:stCxn id="117" idx="4"/>
            <a:endCxn id="214" idx="3"/>
          </p:cNvCxnSpPr>
          <p:nvPr/>
        </p:nvCxnSpPr>
        <p:spPr bwMode="auto">
          <a:xfrm>
            <a:off x="6108817" y="4563220"/>
            <a:ext cx="85528" cy="443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87A118D2-D182-3042-A8C4-8CED98434CB4}"/>
              </a:ext>
            </a:extLst>
          </p:cNvPr>
          <p:cNvCxnSpPr>
            <a:stCxn id="214" idx="4"/>
            <a:endCxn id="210" idx="5"/>
          </p:cNvCxnSpPr>
          <p:nvPr/>
        </p:nvCxnSpPr>
        <p:spPr bwMode="auto">
          <a:xfrm>
            <a:off x="6234756" y="5023838"/>
            <a:ext cx="323928" cy="6093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2" name="TextBox 221">
            <a:extLst>
              <a:ext uri="{FF2B5EF4-FFF2-40B4-BE49-F238E27FC236}">
                <a16:creationId xmlns:a16="http://schemas.microsoft.com/office/drawing/2014/main" id="{F399B576-7847-B74D-8714-7FA9009ADAA1}"/>
              </a:ext>
            </a:extLst>
          </p:cNvPr>
          <p:cNvSpPr txBox="1"/>
          <p:nvPr/>
        </p:nvSpPr>
        <p:spPr>
          <a:xfrm>
            <a:off x="5501850" y="1098071"/>
            <a:ext cx="2015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3CD4"/>
                </a:solidFill>
              </a:rPr>
              <a:t>Ster-subgraaf</a:t>
            </a:r>
            <a:endParaRPr lang="en-US" dirty="0">
              <a:solidFill>
                <a:srgbClr val="003CD4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76B6DF3-C26E-E149-9F4E-265483EB4279}"/>
              </a:ext>
            </a:extLst>
          </p:cNvPr>
          <p:cNvSpPr txBox="1"/>
          <p:nvPr/>
        </p:nvSpPr>
        <p:spPr>
          <a:xfrm>
            <a:off x="2356390" y="4097172"/>
            <a:ext cx="101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BB11BB78-0C51-504D-A253-2CD37E871297}"/>
                  </a:ext>
                </a:extLst>
              </p:cNvPr>
              <p:cNvSpPr/>
              <p:nvPr/>
            </p:nvSpPr>
            <p:spPr>
              <a:xfrm>
                <a:off x="1952489" y="4504798"/>
                <a:ext cx="24467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BB11BB78-0C51-504D-A253-2CD37E871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89" y="4504798"/>
                <a:ext cx="2446760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9AB21F2B-9CAB-DD40-BD24-36BE5B9500D6}"/>
                  </a:ext>
                </a:extLst>
              </p:cNvPr>
              <p:cNvSpPr/>
              <p:nvPr/>
            </p:nvSpPr>
            <p:spPr>
              <a:xfrm>
                <a:off x="4771008" y="620234"/>
                <a:ext cx="2693238" cy="534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3CD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3CD4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3CD4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rgbClr val="003CD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3CD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3CD4"/>
                  </a:solidFill>
                </a:endParaRPr>
              </a:p>
            </p:txBody>
          </p:sp>
        </mc:Choice>
        <mc:Fallback xmlns=""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9AB21F2B-9CAB-DD40-BD24-36BE5B950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008" y="620234"/>
                <a:ext cx="2693238" cy="534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FC3F4D62-401A-9440-94FD-07D27E7ACF26}"/>
                  </a:ext>
                </a:extLst>
              </p:cNvPr>
              <p:cNvSpPr txBox="1"/>
              <p:nvPr/>
            </p:nvSpPr>
            <p:spPr>
              <a:xfrm>
                <a:off x="6953008" y="4623552"/>
                <a:ext cx="1461939" cy="84664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FC3F4D62-401A-9440-94FD-07D27E7A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008" y="4623552"/>
                <a:ext cx="1461939" cy="846642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BC812A-92C7-8D44-A0D4-951899E0BDA5}"/>
                  </a:ext>
                </a:extLst>
              </p:cNvPr>
              <p:cNvSpPr txBox="1"/>
              <p:nvPr/>
            </p:nvSpPr>
            <p:spPr>
              <a:xfrm>
                <a:off x="6619861" y="2334098"/>
                <a:ext cx="261729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dirty="0">
                    <a:solidFill>
                      <a:srgbClr val="FF0000"/>
                    </a:solidFill>
                  </a:rPr>
                  <a:t>Elke verbinding verhoogt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GB" sz="1800" dirty="0">
                  <a:solidFill>
                    <a:srgbClr val="FF0000"/>
                  </a:solidFill>
                </a:endParaRPr>
              </a:p>
              <a:p>
                <a:r>
                  <a:rPr lang="en-GB" sz="1800" dirty="0">
                    <a:solidFill>
                      <a:srgbClr val="FF0000"/>
                    </a:solidFill>
                  </a:rPr>
                  <a:t>(in a connected graph)</a:t>
                </a:r>
                <a:r>
                  <a:rPr lang="en-NL" sz="1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BC812A-92C7-8D44-A0D4-951899E0B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61" y="2334098"/>
                <a:ext cx="2617297" cy="1384995"/>
              </a:xfrm>
              <a:prstGeom prst="rect">
                <a:avLst/>
              </a:prstGeom>
              <a:blipFill>
                <a:blip r:embed="rId7"/>
                <a:stretch>
                  <a:fillRect l="-3865" t="-2727" b="-636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A292297-CCFC-214D-8021-145DC1B45E9D}"/>
              </a:ext>
            </a:extLst>
          </p:cNvPr>
          <p:cNvSpPr txBox="1"/>
          <p:nvPr/>
        </p:nvSpPr>
        <p:spPr>
          <a:xfrm>
            <a:off x="6619861" y="3909988"/>
            <a:ext cx="2480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Vrijheid betaal je</a:t>
            </a:r>
          </a:p>
          <a:p>
            <a:r>
              <a:rPr lang="en-NL" dirty="0"/>
              <a:t>epidemisch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2C6110-8130-8543-AE2C-D11569E32862}"/>
                  </a:ext>
                </a:extLst>
              </p:cNvPr>
              <p:cNvSpPr txBox="1"/>
              <p:nvPr/>
            </p:nvSpPr>
            <p:spPr>
              <a:xfrm>
                <a:off x="6946398" y="6084480"/>
                <a:ext cx="1987403" cy="7559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N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2C6110-8130-8543-AE2C-D11569E32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398" y="6084480"/>
                <a:ext cx="1987403" cy="7559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2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1" animBg="1"/>
      <p:bldP spid="202" grpId="0" animBg="1"/>
      <p:bldP spid="222" grpId="0"/>
      <p:bldP spid="223" grpId="1"/>
      <p:bldP spid="225" grpId="0"/>
      <p:bldP spid="226" grpId="0"/>
      <p:bldP spid="228" grpId="0" animBg="1"/>
      <p:bldP spid="3" grpId="0"/>
      <p:bldP spid="7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79562" y="1830770"/>
            <a:ext cx="692943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Theorie van virusverspreiding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Benaderingen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Uitdagingen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644900" y="2819400"/>
            <a:ext cx="2806700" cy="6096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3487738" y="452438"/>
            <a:ext cx="5133975" cy="630237"/>
          </a:xfrm>
          <a:noFill/>
        </p:spPr>
        <p:txBody>
          <a:bodyPr lIns="90488" tIns="44450" rIns="90488" bIns="44450" anchor="ctr"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graphicFrame>
        <p:nvGraphicFramePr>
          <p:cNvPr id="20484" name="Object 2"/>
          <p:cNvGraphicFramePr>
            <a:graphicFrameLocks/>
          </p:cNvGraphicFramePr>
          <p:nvPr/>
        </p:nvGraphicFramePr>
        <p:xfrm>
          <a:off x="500063" y="1970088"/>
          <a:ext cx="131762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7" name="clipart" r:id="rId4" imgW="2259013" imgH="4549775" progId="ms_clipart_gallery.2">
                  <p:embed/>
                </p:oleObj>
              </mc:Choice>
              <mc:Fallback>
                <p:oleObj name="clipart" r:id="rId4" imgW="2259013" imgH="4549775" progId="ms_clipart_gallery.2">
                  <p:embed/>
                  <p:pic>
                    <p:nvPicPr>
                      <p:cNvPr id="2048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970088"/>
                        <a:ext cx="131762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6596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13252" cy="474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7F5543-9C46-0143-A63A-3A4BC29039DE}"/>
              </a:ext>
            </a:extLst>
          </p:cNvPr>
          <p:cNvSpPr txBox="1"/>
          <p:nvPr/>
        </p:nvSpPr>
        <p:spPr>
          <a:xfrm>
            <a:off x="146828" y="6119336"/>
            <a:ext cx="851310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Teslya</a:t>
            </a:r>
            <a:r>
              <a:rPr lang="en-US" sz="1400" dirty="0"/>
              <a:t>, T. M. Pham, N. G. </a:t>
            </a:r>
            <a:r>
              <a:rPr lang="en-US" sz="1400" dirty="0" err="1"/>
              <a:t>Godijk</a:t>
            </a:r>
            <a:r>
              <a:rPr lang="en-US" sz="1400" dirty="0"/>
              <a:t>, M. E. </a:t>
            </a:r>
            <a:r>
              <a:rPr lang="en-US" sz="1400" dirty="0" err="1"/>
              <a:t>Kretszschmar</a:t>
            </a:r>
            <a:r>
              <a:rPr lang="en-US" sz="1400" dirty="0"/>
              <a:t>, M. C. J. Bootsma and G. </a:t>
            </a:r>
            <a:r>
              <a:rPr lang="en-US" sz="1400" dirty="0" err="1"/>
              <a:t>Rozhhnova</a:t>
            </a:r>
            <a:r>
              <a:rPr lang="en-US" sz="1400" dirty="0"/>
              <a:t>, “Impact of </a:t>
            </a:r>
          </a:p>
          <a:p>
            <a:r>
              <a:rPr lang="en-US" sz="1400" dirty="0"/>
              <a:t>Self-imposed prevention measures and short-term government intervention on mitigating and delaying a </a:t>
            </a:r>
          </a:p>
          <a:p>
            <a:r>
              <a:rPr lang="en-US" sz="1400" dirty="0"/>
              <a:t>COVID-19 epidemic, March 2020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AE6B26-650D-1C46-9EF0-D88D54423616}"/>
              </a:ext>
            </a:extLst>
          </p:cNvPr>
          <p:cNvSpPr txBox="1">
            <a:spLocks/>
          </p:cNvSpPr>
          <p:nvPr/>
        </p:nvSpPr>
        <p:spPr>
          <a:xfrm>
            <a:off x="685800" y="20318"/>
            <a:ext cx="7772400" cy="622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pitchFamily="-6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pitchFamily="-6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pitchFamily="-6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pitchFamily="-65" charset="0"/>
              </a:defRPr>
            </a:lvl9pPr>
          </a:lstStyle>
          <a:p>
            <a:pPr algn="ctr"/>
            <a:r>
              <a:rPr lang="nl-NL" kern="0" dirty="0" err="1"/>
              <a:t>COVID</a:t>
            </a:r>
            <a:r>
              <a:rPr lang="nl-NL" kern="0" dirty="0"/>
              <a:t>-19 compartimenten netwerk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E6D0A7-D3FA-904B-ACA8-E50CE3B38953}"/>
              </a:ext>
            </a:extLst>
          </p:cNvPr>
          <p:cNvGrpSpPr/>
          <p:nvPr/>
        </p:nvGrpSpPr>
        <p:grpSpPr>
          <a:xfrm>
            <a:off x="-3683" y="771767"/>
            <a:ext cx="6086983" cy="509341"/>
            <a:chOff x="961516" y="1379569"/>
            <a:chExt cx="7179691" cy="93025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328585F-C5D9-144B-A400-834AB775738D}"/>
                </a:ext>
              </a:extLst>
            </p:cNvPr>
            <p:cNvSpPr/>
            <p:nvPr/>
          </p:nvSpPr>
          <p:spPr bwMode="auto">
            <a:xfrm>
              <a:off x="961516" y="1544753"/>
              <a:ext cx="1807285" cy="765071"/>
            </a:xfrm>
            <a:prstGeom prst="roundRect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-65" charset="0"/>
                </a:rPr>
                <a:t>S</a:t>
              </a:r>
              <a:r>
                <a:rPr kumimoji="0" lang="nl-NL" sz="18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-65" charset="0"/>
                </a:rPr>
                <a:t>usceptible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19EB45A-1D78-AC44-837C-B63CB17431CC}"/>
                </a:ext>
              </a:extLst>
            </p:cNvPr>
            <p:cNvSpPr/>
            <p:nvPr/>
          </p:nvSpPr>
          <p:spPr bwMode="auto">
            <a:xfrm>
              <a:off x="3647719" y="1544753"/>
              <a:ext cx="1807285" cy="765071"/>
            </a:xfrm>
            <a:prstGeom prst="round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-65" charset="0"/>
                </a:rPr>
                <a:t>I</a:t>
              </a:r>
              <a:r>
                <a:rPr kumimoji="0" lang="nl-NL" sz="180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-65" charset="0"/>
                </a:rPr>
                <a:t>nfected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D7649BD-471F-CA49-9E1C-6F1441CD0EB2}"/>
                </a:ext>
              </a:extLst>
            </p:cNvPr>
            <p:cNvSpPr/>
            <p:nvPr/>
          </p:nvSpPr>
          <p:spPr bwMode="auto">
            <a:xfrm>
              <a:off x="6333922" y="1544753"/>
              <a:ext cx="1807285" cy="765071"/>
            </a:xfrm>
            <a:prstGeom prst="roundRect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ahoma" pitchFamily="-65" charset="0"/>
                </a:rPr>
                <a:t>R</a:t>
              </a:r>
              <a:r>
                <a:rPr kumimoji="0" lang="nl-NL" sz="180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ahoma" pitchFamily="-65" charset="0"/>
                </a:rPr>
                <a:t>emoved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E571BA9-3CBB-CD4B-B4D6-2A57E9C02216}"/>
                </a:ext>
              </a:extLst>
            </p:cNvPr>
            <p:cNvCxnSpPr>
              <a:stCxn id="7" idx="3"/>
              <a:endCxn id="8" idx="1"/>
            </p:cNvCxnSpPr>
            <p:nvPr/>
          </p:nvCxnSpPr>
          <p:spPr bwMode="auto">
            <a:xfrm>
              <a:off x="2768801" y="1927289"/>
              <a:ext cx="87891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592023D-AED8-8842-BDD1-9B5C2151C078}"/>
                </a:ext>
              </a:extLst>
            </p:cNvPr>
            <p:cNvCxnSpPr>
              <a:stCxn id="8" idx="3"/>
              <a:endCxn id="9" idx="1"/>
            </p:cNvCxnSpPr>
            <p:nvPr/>
          </p:nvCxnSpPr>
          <p:spPr bwMode="auto">
            <a:xfrm>
              <a:off x="5455004" y="1927289"/>
              <a:ext cx="87891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216264A-70C0-B64D-B244-329C98E5713B}"/>
                    </a:ext>
                  </a:extLst>
                </p:cNvPr>
                <p:cNvSpPr txBox="1"/>
                <p:nvPr/>
              </p:nvSpPr>
              <p:spPr>
                <a:xfrm>
                  <a:off x="2970214" y="1379569"/>
                  <a:ext cx="475642" cy="674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nl-NL" sz="18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216264A-70C0-B64D-B244-329C98E57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214" y="1379569"/>
                  <a:ext cx="475642" cy="674544"/>
                </a:xfrm>
                <a:prstGeom prst="rect">
                  <a:avLst/>
                </a:prstGeom>
                <a:blipFill>
                  <a:blip r:embed="rId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F7288E6-1683-0F41-B3BD-667C5D0CB4B6}"/>
                    </a:ext>
                  </a:extLst>
                </p:cNvPr>
                <p:cNvSpPr txBox="1"/>
                <p:nvPr/>
              </p:nvSpPr>
              <p:spPr>
                <a:xfrm>
                  <a:off x="5665456" y="1411405"/>
                  <a:ext cx="459154" cy="674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nl-NL" sz="180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F7288E6-1683-0F41-B3BD-667C5D0CB4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5456" y="1411405"/>
                  <a:ext cx="459154" cy="6745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43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0EA6-BADF-4C46-81C2-C8050A69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18"/>
            <a:ext cx="7772400" cy="622300"/>
          </a:xfrm>
        </p:spPr>
        <p:txBody>
          <a:bodyPr/>
          <a:lstStyle/>
          <a:p>
            <a:pPr algn="ctr"/>
            <a:r>
              <a:rPr lang="nl-NL" dirty="0"/>
              <a:t>Benaderingen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5C30D-D097-7A49-B152-1349F74047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928" y="848032"/>
                <a:ext cx="8199123" cy="4530681"/>
              </a:xfrm>
            </p:spPr>
            <p:txBody>
              <a:bodyPr/>
              <a:lstStyle/>
              <a:p>
                <a:r>
                  <a:rPr lang="nl-NL" sz="2000" dirty="0">
                    <a:solidFill>
                      <a:schemeClr val="tx1"/>
                    </a:solidFill>
                  </a:rPr>
                  <a:t>SIS: twee compartimenten, twee ziektetoestanden</a:t>
                </a:r>
              </a:p>
              <a:p>
                <a:pPr lvl="1"/>
                <a:r>
                  <a:rPr lang="nl-NL" sz="2000" dirty="0" err="1"/>
                  <a:t>uitbreidbaar</a:t>
                </a:r>
                <a:r>
                  <a:rPr lang="nl-NL" sz="2000" dirty="0"/>
                  <a:t> naar elk netwerk van compartimenten</a:t>
                </a:r>
              </a:p>
              <a:p>
                <a:pPr lvl="2"/>
                <a:r>
                  <a:rPr lang="nl-NL" dirty="0" err="1">
                    <a:solidFill>
                      <a:schemeClr val="tx1"/>
                    </a:solidFill>
                  </a:rPr>
                  <a:t>GEMF</a:t>
                </a:r>
                <a:r>
                  <a:rPr lang="nl-NL" dirty="0">
                    <a:solidFill>
                      <a:schemeClr val="tx1"/>
                    </a:solidFill>
                  </a:rPr>
                  <a:t> (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Generalized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Epidemic</a:t>
                </a:r>
                <a:r>
                  <a:rPr lang="nl-NL" sz="1600" dirty="0">
                    <a:solidFill>
                      <a:schemeClr val="tx1"/>
                    </a:solidFill>
                  </a:rPr>
                  <a:t> </a:t>
                </a:r>
                <a:r>
                  <a:rPr lang="nl-NL" sz="1600" dirty="0" err="1">
                    <a:solidFill>
                      <a:schemeClr val="tx1"/>
                    </a:solidFill>
                  </a:rPr>
                  <a:t>Mean</a:t>
                </a:r>
                <a:r>
                  <a:rPr lang="nl-NL" sz="1600" dirty="0">
                    <a:solidFill>
                      <a:schemeClr val="tx1"/>
                    </a:solidFill>
                  </a:rPr>
                  <a:t>-Field</a:t>
                </a:r>
                <a:r>
                  <a:rPr lang="nl-NL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nl-NL" dirty="0"/>
                  <a:t>Indirecte infecties (via besmette opp. &amp; lucht) via </a:t>
                </a:r>
                <a:r>
                  <a:rPr lang="nl-NL" dirty="0" err="1"/>
                  <a:t>self-infections</a:t>
                </a:r>
                <a:r>
                  <a:rPr lang="nl-NL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nl-NL" sz="2000" dirty="0">
                    <a:solidFill>
                      <a:schemeClr val="tx1"/>
                    </a:solidFill>
                  </a:rPr>
                  <a:t>infectiekans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nl-NL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genezingskans </a:t>
                </a:r>
                <a14:m>
                  <m:oMath xmlns:m="http://schemas.openxmlformats.org/officeDocument/2006/math">
                    <m:r>
                      <a:rPr lang="nl-NL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: allemaal zelfde &amp; constant</a:t>
                </a:r>
              </a:p>
              <a:p>
                <a:pPr lvl="1"/>
                <a:r>
                  <a:rPr lang="nl-NL" sz="1800" dirty="0" err="1"/>
                  <a:t>Uitbreidbaar</a:t>
                </a:r>
                <a:r>
                  <a:rPr lang="nl-NL" sz="1800" dirty="0"/>
                  <a:t> tot volledige heterogene situatie</a:t>
                </a:r>
              </a:p>
              <a:p>
                <a:pPr lvl="1"/>
                <a:r>
                  <a:rPr lang="nl-NL" sz="1800" dirty="0">
                    <a:solidFill>
                      <a:schemeClr val="tx1"/>
                    </a:solidFill>
                  </a:rPr>
                  <a:t>Uitbreiding naar tijdsafhankelijke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nl-NL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nl-NL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800" dirty="0">
                    <a:solidFill>
                      <a:schemeClr val="tx1"/>
                    </a:solidFill>
                  </a:rPr>
                  <a:t> </a:t>
                </a:r>
                <a:r>
                  <a:rPr lang="nl-NL" sz="1800" dirty="0" err="1">
                    <a:solidFill>
                      <a:schemeClr val="tx1"/>
                    </a:solidFill>
                  </a:rPr>
                  <a:t>and</a:t>
                </a:r>
                <a:r>
                  <a:rPr lang="nl-NL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NL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1800" dirty="0">
                    <a:solidFill>
                      <a:schemeClr val="tx1"/>
                    </a:solidFill>
                    <a:sym typeface="Wingdings" pitchFamily="2" charset="2"/>
                  </a:rPr>
                  <a:t>(bv. mutaties):</a:t>
                </a:r>
                <a:r>
                  <a:rPr lang="nl-NL" sz="1800" dirty="0">
                    <a:solidFill>
                      <a:schemeClr val="tx1"/>
                    </a:solidFill>
                  </a:rPr>
                  <a:t> </a:t>
                </a:r>
                <a:endParaRPr lang="nl-NL" sz="1800" dirty="0"/>
              </a:p>
              <a:p>
                <a:pPr lvl="2"/>
                <a:r>
                  <a:rPr lang="nl-NL" sz="1600" dirty="0" err="1"/>
                  <a:t>Markov</a:t>
                </a:r>
                <a:r>
                  <a:rPr lang="nl-NL" sz="1600" dirty="0"/>
                  <a:t> beschrijving; oplossing lastig (geen exponentiele eigenfuncties meer) </a:t>
                </a:r>
              </a:p>
              <a:p>
                <a:r>
                  <a:rPr lang="nl-NL" sz="2000" dirty="0" err="1"/>
                  <a:t>Markov</a:t>
                </a:r>
                <a:r>
                  <a:rPr lang="nl-NL" sz="2000" dirty="0"/>
                  <a:t> theorie (onafhankelijke </a:t>
                </a:r>
                <a:r>
                  <a:rPr lang="nl-NL" sz="2000" dirty="0" err="1"/>
                  <a:t>Poisson</a:t>
                </a:r>
                <a:r>
                  <a:rPr lang="nl-NL" sz="2000" dirty="0"/>
                  <a:t> processen)</a:t>
                </a:r>
              </a:p>
              <a:p>
                <a:pPr lvl="1"/>
                <a:r>
                  <a:rPr lang="nl-NL" sz="1800" dirty="0"/>
                  <a:t>Wiskundig </a:t>
                </a:r>
                <a:r>
                  <a:rPr lang="nl-NL" sz="1800" dirty="0" err="1"/>
                  <a:t>beschrijfbaar</a:t>
                </a:r>
                <a:r>
                  <a:rPr lang="nl-NL" sz="1800" dirty="0"/>
                  <a:t>, maar niet </a:t>
                </a:r>
                <a:r>
                  <a:rPr lang="nl-NL" sz="1800" dirty="0" err="1"/>
                  <a:t>uitrekenbaar</a:t>
                </a:r>
                <a:r>
                  <a:rPr lang="nl-NL" sz="1800" dirty="0"/>
                  <a:t> (</a:t>
                </a:r>
                <a:r>
                  <a:rPr lang="nl-NL" sz="1800" dirty="0" err="1"/>
                  <a:t>2</a:t>
                </a:r>
                <a:r>
                  <a:rPr lang="nl-NL" sz="1800" baseline="30000" dirty="0" err="1"/>
                  <a:t>N</a:t>
                </a:r>
                <a:r>
                  <a:rPr lang="nl-NL" sz="1800" dirty="0"/>
                  <a:t> </a:t>
                </a:r>
                <a:r>
                  <a:rPr lang="nl-NL" sz="1800" dirty="0" err="1"/>
                  <a:t>states</a:t>
                </a:r>
                <a:r>
                  <a:rPr lang="nl-NL" sz="1800" dirty="0"/>
                  <a:t>) </a:t>
                </a:r>
              </a:p>
              <a:p>
                <a:pPr lvl="1"/>
                <a:r>
                  <a:rPr lang="nl-NL" sz="1800" dirty="0" err="1"/>
                  <a:t>mean</a:t>
                </a:r>
                <a:r>
                  <a:rPr lang="nl-NL" sz="1800" dirty="0"/>
                  <a:t>-field benaderingen geven bovengrens aan infecties</a:t>
                </a:r>
                <a:endParaRPr lang="nl-NL" sz="2000" dirty="0"/>
              </a:p>
              <a:p>
                <a:r>
                  <a:rPr lang="nl-NL" sz="2000" dirty="0">
                    <a:solidFill>
                      <a:srgbClr val="00B050"/>
                    </a:solidFill>
                  </a:rPr>
                  <a:t>Niet-</a:t>
                </a:r>
                <a:r>
                  <a:rPr lang="nl-NL" sz="2000" dirty="0" err="1">
                    <a:solidFill>
                      <a:srgbClr val="00B050"/>
                    </a:solidFill>
                  </a:rPr>
                  <a:t>Markoviaanse</a:t>
                </a:r>
                <a:r>
                  <a:rPr lang="nl-NL" sz="2000" dirty="0">
                    <a:solidFill>
                      <a:srgbClr val="00B050"/>
                    </a:solidFill>
                  </a:rPr>
                  <a:t> beschrijving: heel uitdagend, maar nodig</a:t>
                </a:r>
                <a:endParaRPr lang="nl-NL" sz="2000" dirty="0"/>
              </a:p>
              <a:p>
                <a:r>
                  <a:rPr lang="nl-NL" sz="2000" dirty="0">
                    <a:solidFill>
                      <a:srgbClr val="00B050"/>
                    </a:solidFill>
                  </a:rPr>
                  <a:t>Contactgraaf is statisch en gekend: problematisch</a:t>
                </a:r>
              </a:p>
              <a:p>
                <a:pPr lvl="1"/>
                <a:r>
                  <a:rPr lang="nl-NL" sz="2000" dirty="0">
                    <a:solidFill>
                      <a:srgbClr val="00B050"/>
                    </a:solidFill>
                  </a:rPr>
                  <a:t>Nauwelijks modellen voor tijdsafhankelijk contact netwerken  </a:t>
                </a:r>
                <a:br>
                  <a:rPr lang="nl-NL" sz="2000" dirty="0">
                    <a:solidFill>
                      <a:schemeClr val="tx1"/>
                    </a:solidFill>
                  </a:rPr>
                </a:br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5C30D-D097-7A49-B152-1349F74047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928" y="848032"/>
                <a:ext cx="8199123" cy="4530681"/>
              </a:xfrm>
              <a:blipFill>
                <a:blip r:embed="rId3"/>
                <a:stretch>
                  <a:fillRect l="-1546" t="-559" r="-309" b="-1089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077FE-5AF2-1942-B752-DF48A8F1E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5D85D-0C9F-3849-A48F-2E09586D5B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BCE7C-42B7-204D-80F5-38014017519A}"/>
              </a:ext>
            </a:extLst>
          </p:cNvPr>
          <p:cNvSpPr txBox="1"/>
          <p:nvPr/>
        </p:nvSpPr>
        <p:spPr>
          <a:xfrm>
            <a:off x="-461234" y="6106609"/>
            <a:ext cx="891943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1" indent="0">
              <a:buFont typeface="Times" charset="0"/>
              <a:buNone/>
              <a:defRPr/>
            </a:pPr>
            <a:r>
              <a:rPr lang="en-US" sz="1400" b="1" dirty="0">
                <a:solidFill>
                  <a:srgbClr val="808080"/>
                </a:solidFill>
              </a:rPr>
              <a:t>F. </a:t>
            </a:r>
            <a:r>
              <a:rPr lang="en-US" sz="1400" b="1" dirty="0" err="1">
                <a:solidFill>
                  <a:srgbClr val="808080"/>
                </a:solidFill>
              </a:rPr>
              <a:t>Darabi</a:t>
            </a:r>
            <a:r>
              <a:rPr lang="en-US" sz="1400" b="1" dirty="0">
                <a:solidFill>
                  <a:srgbClr val="808080"/>
                </a:solidFill>
              </a:rPr>
              <a:t> </a:t>
            </a:r>
            <a:r>
              <a:rPr lang="en-US" sz="1400" b="1" dirty="0" err="1">
                <a:solidFill>
                  <a:srgbClr val="808080"/>
                </a:solidFill>
              </a:rPr>
              <a:t>Sahneh</a:t>
            </a:r>
            <a:r>
              <a:rPr lang="en-US" sz="1400" b="1" dirty="0">
                <a:solidFill>
                  <a:srgbClr val="808080"/>
                </a:solidFill>
              </a:rPr>
              <a:t>, C. </a:t>
            </a:r>
            <a:r>
              <a:rPr lang="en-US" sz="1400" b="1" dirty="0" err="1">
                <a:solidFill>
                  <a:srgbClr val="808080"/>
                </a:solidFill>
              </a:rPr>
              <a:t>Scoglio</a:t>
            </a:r>
            <a:r>
              <a:rPr lang="en-US" sz="1400" b="1" dirty="0">
                <a:solidFill>
                  <a:srgbClr val="808080"/>
                </a:solidFill>
              </a:rPr>
              <a:t>, P. Van </a:t>
            </a:r>
            <a:r>
              <a:rPr lang="en-US" sz="1400" b="1" dirty="0" err="1">
                <a:solidFill>
                  <a:srgbClr val="808080"/>
                </a:solidFill>
              </a:rPr>
              <a:t>Mieghem</a:t>
            </a:r>
            <a:r>
              <a:rPr lang="en-US" sz="1400" b="1" dirty="0">
                <a:solidFill>
                  <a:srgbClr val="808080"/>
                </a:solidFill>
              </a:rPr>
              <a:t>, 2013, "</a:t>
            </a:r>
            <a:r>
              <a:rPr lang="en-US" sz="1400" b="1" u="sng" dirty="0">
                <a:solidFill>
                  <a:srgbClr val="808080"/>
                </a:solidFill>
              </a:rPr>
              <a:t>Generalized Epidemic </a:t>
            </a:r>
          </a:p>
          <a:p>
            <a:pPr marL="457200" lvl="1" indent="0">
              <a:buFont typeface="Times" charset="0"/>
              <a:buNone/>
              <a:defRPr/>
            </a:pPr>
            <a:r>
              <a:rPr lang="en-US" sz="1400" b="1" u="sng" dirty="0">
                <a:solidFill>
                  <a:srgbClr val="808080"/>
                </a:solidFill>
              </a:rPr>
              <a:t>Mean-Field Model for Spreading Processes over Multi-Layer Complex Networks</a:t>
            </a:r>
            <a:r>
              <a:rPr lang="en-US" sz="1400" b="1" dirty="0">
                <a:solidFill>
                  <a:srgbClr val="808080"/>
                </a:solidFill>
              </a:rPr>
              <a:t>", IEEE/ACM Transactions on Networking, Vol. 21, No. 5, pp. 1609-1620.</a:t>
            </a:r>
          </a:p>
        </p:txBody>
      </p:sp>
    </p:spTree>
    <p:extLst>
      <p:ext uri="{BB962C8B-B14F-4D97-AF65-F5344CB8AC3E}">
        <p14:creationId xmlns:p14="http://schemas.microsoft.com/office/powerpoint/2010/main" val="29613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79562" y="1830770"/>
            <a:ext cx="692943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Theorie van virusverspreiding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Benaderingen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Uitdagingen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640931" y="3746500"/>
            <a:ext cx="2806700" cy="6096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3487738" y="452438"/>
            <a:ext cx="5133975" cy="630237"/>
          </a:xfrm>
          <a:noFill/>
        </p:spPr>
        <p:txBody>
          <a:bodyPr lIns="90488" tIns="44450" rIns="90488" bIns="44450" anchor="ctr"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graphicFrame>
        <p:nvGraphicFramePr>
          <p:cNvPr id="20484" name="Object 2"/>
          <p:cNvGraphicFramePr>
            <a:graphicFrameLocks/>
          </p:cNvGraphicFramePr>
          <p:nvPr/>
        </p:nvGraphicFramePr>
        <p:xfrm>
          <a:off x="500063" y="1970088"/>
          <a:ext cx="131762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90" name="clipart" r:id="rId4" imgW="2259013" imgH="4549775" progId="ms_clipart_gallery.2">
                  <p:embed/>
                </p:oleObj>
              </mc:Choice>
              <mc:Fallback>
                <p:oleObj name="clipart" r:id="rId4" imgW="2259013" imgH="4549775" progId="ms_clipart_gallery.2">
                  <p:embed/>
                  <p:pic>
                    <p:nvPicPr>
                      <p:cNvPr id="2048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970088"/>
                        <a:ext cx="131762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C5A397-2E0A-5F4F-83E4-18F464F3DCD0}"/>
              </a:ext>
            </a:extLst>
          </p:cNvPr>
          <p:cNvSpPr txBox="1"/>
          <p:nvPr/>
        </p:nvSpPr>
        <p:spPr>
          <a:xfrm>
            <a:off x="4364464" y="4356100"/>
            <a:ext cx="4552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b="1" dirty="0"/>
              <a:t>Non-Markovian epidemics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err="1"/>
              <a:t>Contactgraaf</a:t>
            </a:r>
            <a:r>
              <a:rPr lang="en-US" dirty="0"/>
              <a:t> </a:t>
            </a:r>
            <a:r>
              <a:rPr lang="en-US" dirty="0" err="1"/>
              <a:t>varieert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2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79562" y="1830770"/>
            <a:ext cx="692943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Theorie van virusverspreiding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endParaRPr lang="nl-NL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Benaderingen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Uitdagingen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590800" y="1946275"/>
            <a:ext cx="4864099" cy="6096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3487738" y="452438"/>
            <a:ext cx="5133975" cy="630237"/>
          </a:xfrm>
          <a:noFill/>
        </p:spPr>
        <p:txBody>
          <a:bodyPr lIns="90488" tIns="44450" rIns="90488" bIns="44450" anchor="ctr"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graphicFrame>
        <p:nvGraphicFramePr>
          <p:cNvPr id="20484" name="Object 2"/>
          <p:cNvGraphicFramePr>
            <a:graphicFrameLocks/>
          </p:cNvGraphicFramePr>
          <p:nvPr/>
        </p:nvGraphicFramePr>
        <p:xfrm>
          <a:off x="500063" y="1970088"/>
          <a:ext cx="131762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2" name="clipart" r:id="rId4" imgW="2259013" imgH="4549775" progId="ms_clipart_gallery.2">
                  <p:embed/>
                </p:oleObj>
              </mc:Choice>
              <mc:Fallback>
                <p:oleObj name="clipart" r:id="rId4" imgW="2259013" imgH="4549775" progId="ms_clipart_gallery.2">
                  <p:embed/>
                  <p:pic>
                    <p:nvPicPr>
                      <p:cNvPr id="2048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970088"/>
                        <a:ext cx="131762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F8248E-A885-8F47-8D9A-E096DED82549}"/>
              </a:ext>
            </a:extLst>
          </p:cNvPr>
          <p:cNvSpPr txBox="1"/>
          <p:nvPr/>
        </p:nvSpPr>
        <p:spPr>
          <a:xfrm>
            <a:off x="4186044" y="2671380"/>
            <a:ext cx="29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b="1" dirty="0" err="1"/>
              <a:t>Netwerken</a:t>
            </a:r>
            <a:endParaRPr lang="en-US" b="1" dirty="0"/>
          </a:p>
          <a:p>
            <a:pPr marL="342900" indent="-342900">
              <a:buFont typeface="Wingdings" charset="2"/>
              <a:buChar char="Ø"/>
            </a:pPr>
            <a:r>
              <a:rPr lang="en-US" dirty="0" err="1"/>
              <a:t>Virale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fitted_retweet_tim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-1" y="172302"/>
            <a:ext cx="9143999" cy="622300"/>
          </a:xfrm>
        </p:spPr>
        <p:txBody>
          <a:bodyPr/>
          <a:lstStyle/>
          <a:p>
            <a:pPr algn="ctr">
              <a:defRPr/>
            </a:pPr>
            <a:r>
              <a:rPr lang="en-US">
                <a:latin typeface="Tahoma" charset="0"/>
                <a:ea typeface="ＭＳ Ｐゴシック" charset="0"/>
              </a:rPr>
              <a:t>Twitter epidemic </a:t>
            </a:r>
            <a:r>
              <a:rPr lang="en-US" dirty="0">
                <a:latin typeface="Tahoma" charset="0"/>
                <a:ea typeface="ＭＳ Ｐゴシック" charset="0"/>
              </a:rPr>
              <a:t>times are not exponential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00F568A2-1B74-004D-9F12-B58D21492024}" type="slidenum">
              <a:rPr lang="en-US" sz="1000"/>
              <a:pPr>
                <a:defRPr/>
              </a:pPr>
              <a:t>20</a:t>
            </a:fld>
            <a:endParaRPr lang="en-US" sz="1000"/>
          </a:p>
        </p:txBody>
      </p:sp>
      <p:pic>
        <p:nvPicPr>
          <p:cNvPr id="51204" name="Picture 4" descr="reaction_time_scet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00" y="3228525"/>
            <a:ext cx="5727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7"/>
          <p:cNvSpPr txBox="1">
            <a:spLocks noChangeArrowheads="1"/>
          </p:cNvSpPr>
          <p:nvPr/>
        </p:nvSpPr>
        <p:spPr bwMode="auto">
          <a:xfrm>
            <a:off x="0" y="6342063"/>
            <a:ext cx="648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808080"/>
                </a:solidFill>
              </a:rPr>
              <a:t>C. </a:t>
            </a:r>
            <a:r>
              <a:rPr lang="en-US" sz="1400" b="1" dirty="0" err="1">
                <a:solidFill>
                  <a:srgbClr val="808080"/>
                </a:solidFill>
              </a:rPr>
              <a:t>Doerr</a:t>
            </a:r>
            <a:r>
              <a:rPr lang="en-US" sz="1400" b="1" dirty="0">
                <a:solidFill>
                  <a:srgbClr val="808080"/>
                </a:solidFill>
              </a:rPr>
              <a:t>, N. </a:t>
            </a:r>
            <a:r>
              <a:rPr lang="en-US" sz="1400" b="1" dirty="0" err="1">
                <a:solidFill>
                  <a:srgbClr val="808080"/>
                </a:solidFill>
              </a:rPr>
              <a:t>Blenn</a:t>
            </a:r>
            <a:r>
              <a:rPr lang="en-US" sz="1400" b="1" dirty="0">
                <a:solidFill>
                  <a:srgbClr val="808080"/>
                </a:solidFill>
              </a:rPr>
              <a:t> and P. Van Mieghem, “Lognormal infection times of</a:t>
            </a:r>
          </a:p>
          <a:p>
            <a:r>
              <a:rPr lang="en-US" sz="1400" b="1" dirty="0">
                <a:solidFill>
                  <a:srgbClr val="808080"/>
                </a:solidFill>
              </a:rPr>
              <a:t>Online information spread”, PLOS ONE, Vol. 8, No. 5, p. e64349, 2013</a:t>
            </a:r>
          </a:p>
        </p:txBody>
      </p:sp>
    </p:spTree>
    <p:extLst>
      <p:ext uri="{BB962C8B-B14F-4D97-AF65-F5344CB8AC3E}">
        <p14:creationId xmlns:p14="http://schemas.microsoft.com/office/powerpoint/2010/main" val="1096470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00F23EA-8AFA-D34F-9D06-986422A8BCAB}" type="slidenum">
              <a:rPr lang="en-US" sz="1000"/>
              <a:pPr/>
              <a:t>21</a:t>
            </a:fld>
            <a:endParaRPr lang="en-US" sz="1000"/>
          </a:p>
        </p:txBody>
      </p:sp>
      <p:pic>
        <p:nvPicPr>
          <p:cNvPr id="5" name="Picture 4" descr="SpreadDi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120"/>
            <a:ext cx="7556500" cy="54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7101623" y="2884652"/>
                <a:ext cx="2080486" cy="1767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800" dirty="0"/>
                  <a:t>Elke Weibull </a:t>
                </a:r>
                <a:r>
                  <a:rPr lang="en-US" sz="1800" dirty="0" err="1"/>
                  <a:t>kans</a:t>
                </a:r>
                <a:r>
                  <a:rPr lang="en-US" sz="1800" dirty="0"/>
                  <a:t>- </a:t>
                </a:r>
                <a:r>
                  <a:rPr lang="en-US" sz="1800" dirty="0" err="1"/>
                  <a:t>verdeling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heeft</a:t>
                </a:r>
                <a:r>
                  <a:rPr lang="en-US" sz="1800" dirty="0"/>
                  <a:t> de </a:t>
                </a:r>
                <a:r>
                  <a:rPr lang="en-US" sz="1800" dirty="0" err="1"/>
                  <a:t>zelfde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gemiddelde</a:t>
                </a:r>
                <a:endParaRPr lang="en-US" sz="1800" dirty="0"/>
              </a:p>
              <a:p>
                <a:r>
                  <a:rPr lang="en-US" sz="1800" dirty="0" err="1"/>
                  <a:t>besmettingstijd</a:t>
                </a:r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1623" y="2884652"/>
                <a:ext cx="2080486" cy="1767407"/>
              </a:xfrm>
              <a:prstGeom prst="rect">
                <a:avLst/>
              </a:prstGeom>
              <a:blipFill>
                <a:blip r:embed="rId3"/>
                <a:stretch>
                  <a:fillRect l="-2439" t="-1429" r="-3049" b="-285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0" y="6089651"/>
                <a:ext cx="722599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2000" i="1" dirty="0"/>
                  <a:t>T</a:t>
                </a:r>
                <a:r>
                  <a:rPr lang="en-US" sz="2000" dirty="0"/>
                  <a:t>  is de </a:t>
                </a:r>
                <a:r>
                  <a:rPr lang="en-US" sz="2000" dirty="0" err="1"/>
                  <a:t>tijdsduur</a:t>
                </a:r>
                <a:r>
                  <a:rPr lang="en-US" sz="2000" dirty="0"/>
                  <a:t> om </a:t>
                </a:r>
                <a:r>
                  <a:rPr lang="en-US" sz="2000" dirty="0" err="1"/>
                  <a:t>een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buur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besmetten</a:t>
                </a:r>
                <a:endParaRPr lang="en-US" sz="2000" dirty="0"/>
              </a:p>
              <a:p>
                <a:r>
                  <a:rPr lang="en-US" sz="2000" i="1" dirty="0" err="1"/>
                  <a:t>f</a:t>
                </a:r>
                <a:r>
                  <a:rPr lang="en-US" sz="2000" i="1" baseline="-25000" dirty="0" err="1"/>
                  <a:t>T</a:t>
                </a:r>
                <a:r>
                  <a:rPr lang="en-US" sz="2000" i="1" baseline="-25000" dirty="0"/>
                  <a:t> </a:t>
                </a:r>
                <a:r>
                  <a:rPr lang="en-US" sz="2000" dirty="0"/>
                  <a:t>(t) is de </a:t>
                </a:r>
                <a:r>
                  <a:rPr lang="en-US" sz="2000" dirty="0" err="1"/>
                  <a:t>kansdichtheid</a:t>
                </a:r>
                <a:r>
                  <a:rPr lang="en-US" sz="2000" dirty="0"/>
                  <a:t> van </a:t>
                </a:r>
                <a:r>
                  <a:rPr lang="en-US" sz="2000" dirty="0" err="1"/>
                  <a:t>tijdsduur</a:t>
                </a:r>
                <a:r>
                  <a:rPr lang="en-US" sz="2000" dirty="0"/>
                  <a:t> </a:t>
                </a:r>
                <a:r>
                  <a:rPr lang="en-US" sz="2000" i="1" dirty="0"/>
                  <a:t>T </a:t>
                </a:r>
                <a:r>
                  <a:rPr lang="en-US" sz="2000" dirty="0"/>
                  <a:t>: 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89651"/>
                <a:ext cx="7225990" cy="707886"/>
              </a:xfrm>
              <a:prstGeom prst="rect">
                <a:avLst/>
              </a:prstGeom>
              <a:blipFill>
                <a:blip r:embed="rId4"/>
                <a:stretch>
                  <a:fillRect l="-879" t="-5263" b="-1403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665578" y="928967"/>
            <a:ext cx="322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Weibull </a:t>
            </a:r>
            <a:r>
              <a:rPr lang="en-US" dirty="0" err="1"/>
              <a:t>kansdichtheid</a:t>
            </a:r>
            <a:r>
              <a:rPr lang="en-US" dirty="0"/>
              <a:t>:</a:t>
            </a:r>
          </a:p>
        </p:txBody>
      </p:sp>
      <p:sp>
        <p:nvSpPr>
          <p:cNvPr id="54276" name="Title 1"/>
          <p:cNvSpPr>
            <a:spLocks noGrp="1"/>
          </p:cNvSpPr>
          <p:nvPr>
            <p:ph type="title"/>
          </p:nvPr>
        </p:nvSpPr>
        <p:spPr>
          <a:xfrm>
            <a:off x="795454" y="28970"/>
            <a:ext cx="7772400" cy="622300"/>
          </a:xfrm>
        </p:spPr>
        <p:txBody>
          <a:bodyPr/>
          <a:lstStyle/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Niet-Markoviaanse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besmettingstijden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7C985C-051A-8E41-9C7B-850AB51EEF71}"/>
                  </a:ext>
                </a:extLst>
              </p:cNvPr>
              <p:cNvSpPr txBox="1"/>
              <p:nvPr/>
            </p:nvSpPr>
            <p:spPr>
              <a:xfrm>
                <a:off x="3612995" y="1348198"/>
                <a:ext cx="3438634" cy="839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7C985C-051A-8E41-9C7B-850AB51EE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995" y="1348198"/>
                <a:ext cx="3438634" cy="839525"/>
              </a:xfrm>
              <a:prstGeom prst="rect">
                <a:avLst/>
              </a:prstGeom>
              <a:blipFill>
                <a:blip r:embed="rId5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E2F352-07E7-E549-8C7D-FDD8E9633025}"/>
                  </a:ext>
                </a:extLst>
              </p:cNvPr>
              <p:cNvSpPr txBox="1"/>
              <p:nvPr/>
            </p:nvSpPr>
            <p:spPr>
              <a:xfrm>
                <a:off x="7225990" y="5142653"/>
                <a:ext cx="2104943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NL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E2F352-07E7-E549-8C7D-FDD8E9633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990" y="5142653"/>
                <a:ext cx="2104943" cy="618631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>
            <a:extLst>
              <a:ext uri="{FF2B5EF4-FFF2-40B4-BE49-F238E27FC236}">
                <a16:creationId xmlns:a16="http://schemas.microsoft.com/office/drawing/2014/main" id="{A764FC9D-58E7-1C40-BBA7-3ACC6B755C47}"/>
              </a:ext>
            </a:extLst>
          </p:cNvPr>
          <p:cNvSpPr/>
          <p:nvPr/>
        </p:nvSpPr>
        <p:spPr bwMode="auto">
          <a:xfrm>
            <a:off x="8106936" y="4652939"/>
            <a:ext cx="159069" cy="502435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9BE30B-6B45-0640-9097-23ABA67A10A4}"/>
                  </a:ext>
                </a:extLst>
              </p:cNvPr>
              <p:cNvSpPr txBox="1"/>
              <p:nvPr/>
            </p:nvSpPr>
            <p:spPr>
              <a:xfrm>
                <a:off x="2139891" y="2645162"/>
                <a:ext cx="4973221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Poisson </a:t>
                </a:r>
                <a:r>
                  <a:rPr lang="en-US" dirty="0" err="1"/>
                  <a:t>infectie</a:t>
                </a:r>
                <a:r>
                  <a:rPr lang="en-US" dirty="0"/>
                  <a:t> </a:t>
                </a:r>
                <a:r>
                  <a:rPr lang="en-US" dirty="0" err="1"/>
                  <a:t>tijd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9BE30B-6B45-0640-9097-23ABA67A1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91" y="2645162"/>
                <a:ext cx="4973221" cy="478977"/>
              </a:xfrm>
              <a:prstGeom prst="rect">
                <a:avLst/>
              </a:prstGeom>
              <a:blipFill>
                <a:blip r:embed="rId7"/>
                <a:stretch>
                  <a:fillRect l="-203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6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4276" grpId="0"/>
      <p:bldP spid="3" grpId="0"/>
      <p:bldP spid="12" grpId="0"/>
      <p:bldP spid="10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3CCCDB0-A8D7-6E4E-B516-D07FBA637B45}" type="slidenum">
              <a:rPr lang="en-US" sz="1000"/>
              <a:pPr>
                <a:defRPr/>
              </a:pPr>
              <a:t>22</a:t>
            </a:fld>
            <a:endParaRPr lang="en-US" sz="1000"/>
          </a:p>
        </p:txBody>
      </p:sp>
      <p:pic>
        <p:nvPicPr>
          <p:cNvPr id="5" name="Picture 4" descr="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636588"/>
            <a:ext cx="71374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99100" y="3289300"/>
            <a:ext cx="1425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ER-graph</a:t>
            </a:r>
          </a:p>
          <a:p>
            <a:r>
              <a:rPr lang="en-US"/>
              <a:t>N = 500</a:t>
            </a:r>
          </a:p>
          <a:p>
            <a:r>
              <a:rPr lang="en-US"/>
              <a:t>p = 2 p</a:t>
            </a:r>
            <a:r>
              <a:rPr lang="en-US" baseline="-25000"/>
              <a:t>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48300" y="3302000"/>
            <a:ext cx="1612900" cy="1231900"/>
          </a:xfrm>
          <a:prstGeom prst="rect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664200"/>
            <a:ext cx="91440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 dirty="0"/>
              <a:t>Non-exponential infection time has a dramatic influence!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0" y="6126163"/>
            <a:ext cx="71294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808080"/>
                </a:solidFill>
              </a:rPr>
              <a:t>P. Van Mieghem and R. van de </a:t>
            </a:r>
            <a:r>
              <a:rPr lang="en-US" sz="1400" b="1" dirty="0" err="1">
                <a:solidFill>
                  <a:srgbClr val="808080"/>
                </a:solidFill>
              </a:rPr>
              <a:t>Bovenkamp</a:t>
            </a:r>
            <a:r>
              <a:rPr lang="en-US" sz="1400" b="1" dirty="0">
                <a:solidFill>
                  <a:srgbClr val="808080"/>
                </a:solidFill>
              </a:rPr>
              <a:t>, “Non-</a:t>
            </a:r>
            <a:r>
              <a:rPr lang="en-US" sz="1400" b="1" dirty="0" err="1">
                <a:solidFill>
                  <a:srgbClr val="808080"/>
                </a:solidFill>
              </a:rPr>
              <a:t>Markovian</a:t>
            </a:r>
            <a:r>
              <a:rPr lang="en-US" sz="1400" b="1" dirty="0">
                <a:solidFill>
                  <a:srgbClr val="808080"/>
                </a:solidFill>
              </a:rPr>
              <a:t> infection spread</a:t>
            </a:r>
          </a:p>
          <a:p>
            <a:r>
              <a:rPr lang="en-US" sz="1400" b="1" dirty="0">
                <a:solidFill>
                  <a:srgbClr val="808080"/>
                </a:solidFill>
              </a:rPr>
              <a:t>dramatically alters the SIS epidemic threshold”, Physical Review Letters, </a:t>
            </a:r>
          </a:p>
          <a:p>
            <a:r>
              <a:rPr lang="en-US" sz="1400" b="1" dirty="0">
                <a:solidFill>
                  <a:srgbClr val="808080"/>
                </a:solidFill>
              </a:rPr>
              <a:t>vol. 110, No. 10, March 2013, p. 108701.</a:t>
            </a:r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762000" y="244475"/>
            <a:ext cx="7772400" cy="622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Non-Markovian epidemic threshold</a:t>
            </a:r>
          </a:p>
        </p:txBody>
      </p:sp>
    </p:spTree>
    <p:extLst>
      <p:ext uri="{BB962C8B-B14F-4D97-AF65-F5344CB8AC3E}">
        <p14:creationId xmlns:p14="http://schemas.microsoft.com/office/powerpoint/2010/main" val="34748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6C62-34CF-A940-BD76-9FE8313D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625"/>
            <a:ext cx="7772400" cy="622300"/>
          </a:xfrm>
        </p:spPr>
        <p:txBody>
          <a:bodyPr/>
          <a:lstStyle/>
          <a:p>
            <a:pPr algn="ctr"/>
            <a:r>
              <a:rPr lang="en-US" dirty="0" err="1"/>
              <a:t>RIVM</a:t>
            </a:r>
            <a:r>
              <a:rPr lang="en-US" dirty="0"/>
              <a:t> data (begin Covid-19)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9A48-1E40-374B-A6CE-D4FA89FF9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780F-03E9-9A45-9F88-A5560AED51F0}" type="slidenum">
              <a:rPr lang="en-US" altLang="x-none" smtClean="0"/>
              <a:pPr/>
              <a:t>23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66A90-A5FD-9F40-BCAB-2796FE01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69925"/>
            <a:ext cx="5067300" cy="3043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E1F15-8528-C547-9633-7A0C8D4E7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3814039"/>
            <a:ext cx="5067300" cy="30439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66AAB-CFFB-C24B-9C97-50BA3EB7CBA5}"/>
              </a:ext>
            </a:extLst>
          </p:cNvPr>
          <p:cNvSpPr txBox="1"/>
          <p:nvPr/>
        </p:nvSpPr>
        <p:spPr>
          <a:xfrm>
            <a:off x="5879460" y="2561084"/>
            <a:ext cx="310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Exponentieel</a:t>
            </a:r>
            <a:r>
              <a:rPr lang="en-GB" dirty="0"/>
              <a:t> </a:t>
            </a:r>
            <a:r>
              <a:rPr lang="en-GB" dirty="0" err="1"/>
              <a:t>gedrag</a:t>
            </a:r>
            <a:r>
              <a:rPr lang="en-GB" dirty="0"/>
              <a:t>?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0C299C-BDF7-FC47-BF7A-80C5F3728B2A}"/>
                  </a:ext>
                </a:extLst>
              </p:cNvPr>
              <p:cNvSpPr txBox="1"/>
              <p:nvPr/>
            </p:nvSpPr>
            <p:spPr>
              <a:xfrm>
                <a:off x="6816880" y="3062632"/>
                <a:ext cx="2162659" cy="421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CD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rgbClr val="003CD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003CD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C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3C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03C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3C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3C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3C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3C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3C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3C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NL" sz="2000" dirty="0">
                  <a:solidFill>
                    <a:srgbClr val="003CD4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0C299C-BDF7-FC47-BF7A-80C5F3728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880" y="3062632"/>
                <a:ext cx="2162659" cy="421782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355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F89A-7EAF-D045-8855-D3BF1437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8" y="87537"/>
            <a:ext cx="8892988" cy="622300"/>
          </a:xfrm>
        </p:spPr>
        <p:txBody>
          <a:bodyPr/>
          <a:lstStyle/>
          <a:p>
            <a:pPr algn="ctr"/>
            <a:r>
              <a:rPr lang="en-US" sz="2800" dirty="0"/>
              <a:t>Weibull SIS infection events in time interval [0,1]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B924C-DE83-D64C-A10F-69FDA8091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D218B-973A-C841-B707-4D36B6A00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344"/>
            <a:ext cx="9144000" cy="5492862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96761F-C473-B340-8ABE-1D032C412A72}"/>
                  </a:ext>
                </a:extLst>
              </p:cNvPr>
              <p:cNvSpPr txBox="1"/>
              <p:nvPr/>
            </p:nvSpPr>
            <p:spPr>
              <a:xfrm>
                <a:off x="88072" y="728101"/>
                <a:ext cx="89193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Given that 1 infection event has occurred in [0,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600" dirty="0"/>
                  <a:t>],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1600" dirty="0"/>
                  <a:t> is the prob. of its occurrence at time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96761F-C473-B340-8ABE-1D032C412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" y="728101"/>
                <a:ext cx="8919301" cy="338554"/>
              </a:xfrm>
              <a:prstGeom prst="rect">
                <a:avLst/>
              </a:prstGeom>
              <a:blipFill>
                <a:blip r:embed="rId4"/>
                <a:stretch>
                  <a:fillRect l="-284" t="-3704" b="-2222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6BD0DAC-E676-324D-9F62-EBA4A219BEBA}"/>
              </a:ext>
            </a:extLst>
          </p:cNvPr>
          <p:cNvSpPr txBox="1"/>
          <p:nvPr/>
        </p:nvSpPr>
        <p:spPr>
          <a:xfrm>
            <a:off x="2203947" y="2242151"/>
            <a:ext cx="366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Weibull </a:t>
            </a:r>
            <a:r>
              <a:rPr lang="en-US" dirty="0" err="1">
                <a:solidFill>
                  <a:srgbClr val="00B050"/>
                </a:solidFill>
              </a:rPr>
              <a:t>besmettingstijden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FB45D-FF0E-7E4E-A217-3E0C56F183B8}"/>
              </a:ext>
            </a:extLst>
          </p:cNvPr>
          <p:cNvSpPr txBox="1"/>
          <p:nvPr/>
        </p:nvSpPr>
        <p:spPr>
          <a:xfrm>
            <a:off x="1134" y="6331053"/>
            <a:ext cx="900623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P. Van Mieghem and Q. Liu, 2019, "Explicit non-Markovian SIS mean-field epidemic threshold for </a:t>
            </a:r>
            <a:r>
              <a:rPr lang="en-US" sz="1400" b="1" dirty="0" err="1">
                <a:solidFill>
                  <a:schemeClr val="bg2"/>
                </a:solidFill>
              </a:rPr>
              <a:t>Weibullian</a:t>
            </a:r>
            <a:r>
              <a:rPr lang="en-US" sz="1400" b="1" dirty="0">
                <a:solidFill>
                  <a:schemeClr val="bg2"/>
                </a:solidFill>
              </a:rPr>
              <a:t> infections but Poisson </a:t>
            </a:r>
            <a:r>
              <a:rPr lang="en-US" sz="1400" b="1" dirty="0" err="1">
                <a:solidFill>
                  <a:schemeClr val="bg2"/>
                </a:solidFill>
              </a:rPr>
              <a:t>curings</a:t>
            </a:r>
            <a:r>
              <a:rPr lang="en-US" sz="1400" b="1" dirty="0">
                <a:solidFill>
                  <a:schemeClr val="bg2"/>
                </a:solidFill>
              </a:rPr>
              <a:t>", Physical Review E, vol. 100, No. 2, p. 022317.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EF2772-89FE-E64B-89EE-482E837A6E2A}"/>
                  </a:ext>
                </a:extLst>
              </p:cNvPr>
              <p:cNvSpPr txBox="1"/>
              <p:nvPr/>
            </p:nvSpPr>
            <p:spPr>
              <a:xfrm>
                <a:off x="8106678" y="5881172"/>
                <a:ext cx="804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EF2772-89FE-E64B-89EE-482E837A6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678" y="5881172"/>
                <a:ext cx="804644" cy="369332"/>
              </a:xfrm>
              <a:prstGeom prst="rect">
                <a:avLst/>
              </a:prstGeom>
              <a:blipFill>
                <a:blip r:embed="rId7"/>
                <a:stretch>
                  <a:fillRect l="-1563" r="-15625" b="-4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391B-5B9F-9940-86E1-5AE98C5F0C9B}"/>
                  </a:ext>
                </a:extLst>
              </p:cNvPr>
              <p:cNvSpPr txBox="1"/>
              <p:nvPr/>
            </p:nvSpPr>
            <p:spPr>
              <a:xfrm>
                <a:off x="2141033" y="1459138"/>
                <a:ext cx="3438634" cy="839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391B-5B9F-9940-86E1-5AE98C5F0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3" y="1459138"/>
                <a:ext cx="3438634" cy="839525"/>
              </a:xfrm>
              <a:prstGeom prst="rect">
                <a:avLst/>
              </a:prstGeom>
              <a:blipFill>
                <a:blip r:embed="rId8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9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79562" y="1830770"/>
            <a:ext cx="692943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Theorie van virusverspreiding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Benaderingen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Uitdagingen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640931" y="3746500"/>
            <a:ext cx="2806700" cy="6096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3487738" y="452438"/>
            <a:ext cx="5133975" cy="630237"/>
          </a:xfrm>
          <a:noFill/>
        </p:spPr>
        <p:txBody>
          <a:bodyPr lIns="90488" tIns="44450" rIns="90488" bIns="44450" anchor="ctr"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graphicFrame>
        <p:nvGraphicFramePr>
          <p:cNvPr id="20484" name="Object 2"/>
          <p:cNvGraphicFramePr>
            <a:graphicFrameLocks/>
          </p:cNvGraphicFramePr>
          <p:nvPr/>
        </p:nvGraphicFramePr>
        <p:xfrm>
          <a:off x="500063" y="1970088"/>
          <a:ext cx="131762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31" name="clipart" r:id="rId4" imgW="2259013" imgH="4549775" progId="ms_clipart_gallery.2">
                  <p:embed/>
                </p:oleObj>
              </mc:Choice>
              <mc:Fallback>
                <p:oleObj name="clipart" r:id="rId4" imgW="2259013" imgH="4549775" progId="ms_clipart_gallery.2">
                  <p:embed/>
                  <p:pic>
                    <p:nvPicPr>
                      <p:cNvPr id="2048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970088"/>
                        <a:ext cx="131762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C5A397-2E0A-5F4F-83E4-18F464F3DCD0}"/>
              </a:ext>
            </a:extLst>
          </p:cNvPr>
          <p:cNvSpPr txBox="1"/>
          <p:nvPr/>
        </p:nvSpPr>
        <p:spPr>
          <a:xfrm>
            <a:off x="4364464" y="4356100"/>
            <a:ext cx="400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/>
              <a:t>Non-Markovian epidemics</a:t>
            </a:r>
          </a:p>
          <a:p>
            <a:pPr marL="342900" indent="-342900">
              <a:buFont typeface="Wingdings" charset="2"/>
              <a:buChar char="Ø"/>
            </a:pPr>
            <a:r>
              <a:rPr lang="en-US" b="1" dirty="0" err="1"/>
              <a:t>Contactgraaf</a:t>
            </a:r>
            <a:r>
              <a:rPr lang="en-US" b="1" dirty="0"/>
              <a:t> </a:t>
            </a:r>
            <a:r>
              <a:rPr lang="en-US" b="1" dirty="0" err="1"/>
              <a:t>varieert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6665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BA548-CDF3-8040-9C81-177FD0CE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6" y="984116"/>
            <a:ext cx="7994368" cy="4810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A4024-B8B8-6942-82BE-92111B3F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"/>
            <a:ext cx="8318500" cy="609600"/>
          </a:xfrm>
          <a:solidFill>
            <a:schemeClr val="bg1"/>
          </a:solidFill>
        </p:spPr>
        <p:txBody>
          <a:bodyPr/>
          <a:lstStyle/>
          <a:p>
            <a:r>
              <a:rPr lang="en-NL" sz="2800" dirty="0"/>
              <a:t>Aantal bevestigde besmettingen per dag in NL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E1317-71E8-2948-840A-2D572D2D9F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780F-03E9-9A45-9F88-A5560AED51F0}" type="slidenum">
              <a:rPr lang="en-US" altLang="x-none" smtClean="0"/>
              <a:pPr/>
              <a:t>26</a:t>
            </a:fld>
            <a:endParaRPr lang="en-US" altLang="x-none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C59C6F8-DB43-A04C-9F97-8D93BE9DF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7649"/>
            <a:ext cx="52229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https://</a:t>
            </a:r>
            <a:r>
              <a:rPr lang="en-US" sz="1400" b="1" dirty="0" err="1">
                <a:solidFill>
                  <a:schemeClr val="bg1"/>
                </a:solidFill>
              </a:rPr>
              <a:t>www.nas.ewi.tudelft.nl</a:t>
            </a:r>
            <a:r>
              <a:rPr lang="en-US" sz="1400" b="1" dirty="0">
                <a:solidFill>
                  <a:schemeClr val="bg1"/>
                </a:solidFill>
              </a:rPr>
              <a:t>/nipa/covid-prediction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DECA5-AD7B-D04B-8AF2-26F76AF3AFF4}"/>
              </a:ext>
            </a:extLst>
          </p:cNvPr>
          <p:cNvSpPr txBox="1"/>
          <p:nvPr/>
        </p:nvSpPr>
        <p:spPr>
          <a:xfrm>
            <a:off x="0" y="6195123"/>
            <a:ext cx="696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>
                <a:solidFill>
                  <a:schemeClr val="bg2"/>
                </a:solidFill>
              </a:rPr>
              <a:t>Achterberg</a:t>
            </a:r>
            <a:r>
              <a:rPr lang="en-GB" sz="1200" b="1" dirty="0">
                <a:solidFill>
                  <a:schemeClr val="bg2"/>
                </a:solidFill>
              </a:rPr>
              <a:t>, M. A., B. </a:t>
            </a:r>
            <a:r>
              <a:rPr lang="en-GB" sz="1200" b="1" dirty="0" err="1">
                <a:solidFill>
                  <a:schemeClr val="bg2"/>
                </a:solidFill>
              </a:rPr>
              <a:t>Prasse</a:t>
            </a:r>
            <a:r>
              <a:rPr lang="en-GB" sz="1200" b="1" dirty="0">
                <a:solidFill>
                  <a:schemeClr val="bg2"/>
                </a:solidFill>
              </a:rPr>
              <a:t>, L. Ma, S. </a:t>
            </a:r>
            <a:r>
              <a:rPr lang="en-GB" sz="1200" b="1" dirty="0" err="1">
                <a:solidFill>
                  <a:schemeClr val="bg2"/>
                </a:solidFill>
              </a:rPr>
              <a:t>Trajanovski</a:t>
            </a:r>
            <a:r>
              <a:rPr lang="en-GB" sz="1200" b="1" dirty="0">
                <a:solidFill>
                  <a:schemeClr val="bg2"/>
                </a:solidFill>
              </a:rPr>
              <a:t>, M. </a:t>
            </a:r>
            <a:r>
              <a:rPr lang="en-GB" sz="1200" b="1" dirty="0" err="1">
                <a:solidFill>
                  <a:schemeClr val="bg2"/>
                </a:solidFill>
              </a:rPr>
              <a:t>Kitsak</a:t>
            </a:r>
            <a:r>
              <a:rPr lang="en-GB" sz="1200" b="1" dirty="0">
                <a:solidFill>
                  <a:schemeClr val="bg2"/>
                </a:solidFill>
              </a:rPr>
              <a:t> and P. Van </a:t>
            </a:r>
            <a:r>
              <a:rPr lang="en-GB" sz="1200" b="1" dirty="0" err="1">
                <a:solidFill>
                  <a:schemeClr val="bg2"/>
                </a:solidFill>
              </a:rPr>
              <a:t>Mieghem</a:t>
            </a:r>
            <a:r>
              <a:rPr lang="en-GB" sz="1200" b="1" dirty="0">
                <a:solidFill>
                  <a:schemeClr val="bg2"/>
                </a:solidFill>
              </a:rPr>
              <a:t>, 2020,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 “Comparing the Accuracy of Several Network-based COVID-19 Prediction Algorithm”, </a:t>
            </a:r>
          </a:p>
          <a:p>
            <a:r>
              <a:rPr lang="en-GB" sz="1200" b="1" dirty="0">
                <a:solidFill>
                  <a:schemeClr val="bg2"/>
                </a:solidFill>
              </a:rPr>
              <a:t>International Journal of Forecasting, to appear. (</a:t>
            </a:r>
            <a:r>
              <a:rPr lang="en-GB" sz="12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 j.ijforecast.2020.10.001</a:t>
            </a:r>
            <a:r>
              <a:rPr lang="en-GB" sz="1200" b="1" dirty="0">
                <a:solidFill>
                  <a:schemeClr val="bg2"/>
                </a:solidFill>
              </a:rPr>
              <a:t>)</a:t>
            </a:r>
            <a:endParaRPr lang="en-NL" sz="1200" b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F1F78-A3A5-F24E-9039-A4422C152EAF}"/>
              </a:ext>
            </a:extLst>
          </p:cNvPr>
          <p:cNvSpPr txBox="1"/>
          <p:nvPr/>
        </p:nvSpPr>
        <p:spPr>
          <a:xfrm>
            <a:off x="1270000" y="609601"/>
            <a:ext cx="690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D</a:t>
            </a:r>
            <a:r>
              <a:rPr lang="en-NL" sz="2000" dirty="0"/>
              <a:t>agelijks automatisch ingeladen vanuit RIVM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06952-BF56-B244-962D-1AB90C49E5AA}"/>
              </a:ext>
            </a:extLst>
          </p:cNvPr>
          <p:cNvSpPr txBox="1"/>
          <p:nvPr/>
        </p:nvSpPr>
        <p:spPr>
          <a:xfrm>
            <a:off x="6752682" y="1451603"/>
            <a:ext cx="852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FFCC00"/>
                </a:solidFill>
              </a:rPr>
              <a:t>NIPA</a:t>
            </a:r>
          </a:p>
        </p:txBody>
      </p:sp>
    </p:spTree>
    <p:extLst>
      <p:ext uri="{BB962C8B-B14F-4D97-AF65-F5344CB8AC3E}">
        <p14:creationId xmlns:p14="http://schemas.microsoft.com/office/powerpoint/2010/main" val="371034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ED79-DADE-7F4C-A895-974CF32B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8867"/>
          </a:xfrm>
        </p:spPr>
        <p:txBody>
          <a:bodyPr/>
          <a:lstStyle/>
          <a:p>
            <a:r>
              <a:rPr lang="en-US" dirty="0"/>
              <a:t>SIS prevalence in a temporal contact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3F62B-ED33-1B4F-B568-264EB972F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780F-03E9-9A45-9F88-A5560AED51F0}" type="slidenum">
              <a:rPr lang="en-US" altLang="x-none" smtClean="0"/>
              <a:pPr/>
              <a:t>27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EB2B1-2D78-6B4E-BAED-B324B418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770467"/>
            <a:ext cx="5588000" cy="3096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E3195-654D-0B46-A395-F598CC349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4070350"/>
            <a:ext cx="3086100" cy="168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5F8C24-3362-3642-9F13-B98CD1CAC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4006850"/>
            <a:ext cx="3086100" cy="1689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D0217D-5859-3B4D-8C85-4C1451647620}"/>
              </a:ext>
            </a:extLst>
          </p:cNvPr>
          <p:cNvSpPr txBox="1"/>
          <p:nvPr/>
        </p:nvSpPr>
        <p:spPr>
          <a:xfrm rot="16200000">
            <a:off x="-388703" y="1943486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y(t)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5BC0C-2E01-BB41-B309-5F5151758FFC}"/>
              </a:ext>
            </a:extLst>
          </p:cNvPr>
          <p:cNvSpPr txBox="1"/>
          <p:nvPr/>
        </p:nvSpPr>
        <p:spPr>
          <a:xfrm>
            <a:off x="3219178" y="3768695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5143C9-0E32-264B-91F0-B4F197918EF3}"/>
                  </a:ext>
                </a:extLst>
              </p:cNvPr>
              <p:cNvSpPr txBox="1"/>
              <p:nvPr/>
            </p:nvSpPr>
            <p:spPr>
              <a:xfrm>
                <a:off x="6527800" y="750329"/>
                <a:ext cx="24055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Viral parameters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 not change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5143C9-0E32-264B-91F0-B4F197918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800" y="750329"/>
                <a:ext cx="2405530" cy="1200329"/>
              </a:xfrm>
              <a:prstGeom prst="rect">
                <a:avLst/>
              </a:prstGeom>
              <a:blipFill>
                <a:blip r:embed="rId5"/>
                <a:stretch>
                  <a:fillRect l="-4211" t="-4211" r="-263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938475-D28E-7D44-91DE-1ECBC633290B}"/>
                  </a:ext>
                </a:extLst>
              </p:cNvPr>
              <p:cNvSpPr txBox="1"/>
              <p:nvPr/>
            </p:nvSpPr>
            <p:spPr>
              <a:xfrm>
                <a:off x="6946398" y="6084480"/>
                <a:ext cx="1987403" cy="7559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N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938475-D28E-7D44-91DE-1ECBC6332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398" y="6084480"/>
                <a:ext cx="1987403" cy="7559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8350FE8-746E-9A46-B268-C068CE6D9311}"/>
                  </a:ext>
                </a:extLst>
              </p:cNvPr>
              <p:cNvSpPr/>
              <p:nvPr/>
            </p:nvSpPr>
            <p:spPr>
              <a:xfrm>
                <a:off x="3121629" y="588862"/>
                <a:ext cx="6137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8350FE8-746E-9A46-B268-C068CE6D9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629" y="588862"/>
                <a:ext cx="613758" cy="461665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C549E1-DF71-E04F-A54B-8B8C86DDF36F}"/>
              </a:ext>
            </a:extLst>
          </p:cNvPr>
          <p:cNvCxnSpPr/>
          <p:nvPr/>
        </p:nvCxnSpPr>
        <p:spPr bwMode="auto">
          <a:xfrm flipH="1">
            <a:off x="1511300" y="770467"/>
            <a:ext cx="1600200" cy="6773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4B9893-D333-8547-B106-4B2AC84345C8}"/>
              </a:ext>
            </a:extLst>
          </p:cNvPr>
          <p:cNvCxnSpPr/>
          <p:nvPr/>
        </p:nvCxnSpPr>
        <p:spPr bwMode="auto">
          <a:xfrm flipH="1">
            <a:off x="1943100" y="819694"/>
            <a:ext cx="1178529" cy="834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9852B2-16B0-BD40-B1A4-DAA145BAF63B}"/>
              </a:ext>
            </a:extLst>
          </p:cNvPr>
          <p:cNvCxnSpPr/>
          <p:nvPr/>
        </p:nvCxnSpPr>
        <p:spPr bwMode="auto">
          <a:xfrm flipH="1">
            <a:off x="2609548" y="819694"/>
            <a:ext cx="501952" cy="10310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FAA674-74CE-024B-AC60-B0485922BCEE}"/>
              </a:ext>
            </a:extLst>
          </p:cNvPr>
          <p:cNvCxnSpPr/>
          <p:nvPr/>
        </p:nvCxnSpPr>
        <p:spPr bwMode="auto">
          <a:xfrm flipH="1">
            <a:off x="2967600" y="819694"/>
            <a:ext cx="143900" cy="1098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07E23B-E696-AF4F-8ECC-F92319B9E043}"/>
              </a:ext>
            </a:extLst>
          </p:cNvPr>
          <p:cNvCxnSpPr/>
          <p:nvPr/>
        </p:nvCxnSpPr>
        <p:spPr bwMode="auto">
          <a:xfrm>
            <a:off x="3428508" y="1049625"/>
            <a:ext cx="0" cy="19229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170AC2-95DB-E24A-B9CA-FEFEDC4BBBCC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735387" y="819695"/>
            <a:ext cx="857854" cy="9727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2F42A5-9C6F-4A47-A6F6-DDF5AEB9A7A3}"/>
              </a:ext>
            </a:extLst>
          </p:cNvPr>
          <p:cNvCxnSpPr/>
          <p:nvPr/>
        </p:nvCxnSpPr>
        <p:spPr bwMode="auto">
          <a:xfrm>
            <a:off x="3745516" y="866039"/>
            <a:ext cx="399390" cy="2018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C9B91C-7A70-7545-BA95-83CB382FC9CB}"/>
                  </a:ext>
                </a:extLst>
              </p:cNvPr>
              <p:cNvSpPr txBox="1"/>
              <p:nvPr/>
            </p:nvSpPr>
            <p:spPr>
              <a:xfrm>
                <a:off x="6527800" y="2459523"/>
                <a:ext cx="27212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Influence of </a:t>
                </a:r>
              </a:p>
              <a:p>
                <a:r>
                  <a:rPr lang="en-US" dirty="0"/>
                  <a:t>spectral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C9B91C-7A70-7545-BA95-83CB382FC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800" y="2459523"/>
                <a:ext cx="2721258" cy="830997"/>
              </a:xfrm>
              <a:prstGeom prst="rect">
                <a:avLst/>
              </a:prstGeom>
              <a:blipFill>
                <a:blip r:embed="rId8"/>
                <a:stretch>
                  <a:fillRect l="-3721" t="-5970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2B0455-1574-1A4F-8012-E59B90D3EE7E}"/>
                  </a:ext>
                </a:extLst>
              </p:cNvPr>
              <p:cNvSpPr txBox="1"/>
              <p:nvPr/>
            </p:nvSpPr>
            <p:spPr>
              <a:xfrm>
                <a:off x="369705" y="6251577"/>
                <a:ext cx="2162659" cy="421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NL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2B0455-1574-1A4F-8012-E59B90D3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05" y="6251577"/>
                <a:ext cx="2162659" cy="421782"/>
              </a:xfrm>
              <a:prstGeom prst="rect">
                <a:avLst/>
              </a:prstGeom>
              <a:blipFill>
                <a:blip r:embed="rId9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8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6" y="112596"/>
            <a:ext cx="8422692" cy="634942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Contactgraafreconstructie</a:t>
            </a:r>
            <a:r>
              <a:rPr lang="en-GB" dirty="0"/>
              <a:t> van </a:t>
            </a:r>
            <a:r>
              <a:rPr lang="en-GB" dirty="0" err="1"/>
              <a:t>epidemie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839463" y="4364066"/>
                <a:ext cx="8012349" cy="784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rgbClr val="00A6D6"/>
                  </a:buClr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00A6D6"/>
                  </a:buClr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00A6D6"/>
                  </a:buClr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000" b="1" dirty="0"/>
                  <a:t>Doel</a:t>
                </a:r>
                <a:r>
                  <a:rPr lang="en-GB" sz="2000" dirty="0"/>
                  <a:t>: </a:t>
                </a:r>
                <a:r>
                  <a:rPr lang="en-GB" sz="2000" dirty="0" err="1"/>
                  <a:t>Bepaal</a:t>
                </a:r>
                <a:r>
                  <a:rPr lang="en-GB" sz="2000" dirty="0"/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ja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cency</m:t>
                    </m:r>
                    <m:r>
                      <a:rPr lang="en-US" sz="2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matrix</m:t>
                    </m:r>
                    <m:r>
                      <a:rPr lang="en-US" sz="2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rgbClr val="00B050"/>
                    </a:solidFill>
                  </a:rPr>
                  <a:t> </a:t>
                </a:r>
                <a:r>
                  <a:rPr lang="en-GB" sz="2000" dirty="0"/>
                  <a:t>van de </a:t>
                </a:r>
                <a:r>
                  <a:rPr lang="en-GB" sz="2000" dirty="0" err="1"/>
                  <a:t>contactgraaf</a:t>
                </a:r>
                <a:r>
                  <a:rPr lang="en-GB" sz="2000" dirty="0"/>
                  <a:t> </a:t>
                </a:r>
                <a:r>
                  <a:rPr lang="en-GB" sz="2000" dirty="0" err="1"/>
                  <a:t>uit</a:t>
                </a:r>
                <a:r>
                  <a:rPr lang="en-GB" sz="2000" dirty="0"/>
                  <a:t> </a:t>
                </a:r>
                <a:r>
                  <a:rPr lang="en-GB" sz="2000" dirty="0" err="1"/>
                  <a:t>een</a:t>
                </a:r>
                <a:r>
                  <a:rPr lang="en-GB" sz="2000" dirty="0"/>
                  <a:t> reeks van </a:t>
                </a:r>
                <a:r>
                  <a:rPr lang="en-GB" sz="2000" dirty="0" err="1"/>
                  <a:t>besmettingskansen</a:t>
                </a:r>
                <a:r>
                  <a:rPr lang="en-GB" sz="2000" dirty="0"/>
                  <a:t> over </a:t>
                </a:r>
                <a:r>
                  <a:rPr lang="en-GB" sz="2000" dirty="0" err="1"/>
                  <a:t>tijd</a:t>
                </a:r>
                <a:r>
                  <a:rPr lang="en-GB" sz="2000" dirty="0"/>
                  <a:t> van alle nodes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63" y="4364066"/>
                <a:ext cx="8012349" cy="784650"/>
              </a:xfrm>
              <a:prstGeom prst="rect">
                <a:avLst/>
              </a:prstGeom>
              <a:blipFill>
                <a:blip r:embed="rId3"/>
                <a:stretch>
                  <a:fillRect l="-951" t="-4762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65476" y="784860"/>
                <a:ext cx="4346589" cy="9877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err="1">
                    <a:solidFill>
                      <a:srgbClr val="FF9900"/>
                    </a:solidFill>
                  </a:rPr>
                  <a:t>Virale</a:t>
                </a:r>
                <a:r>
                  <a:rPr lang="en-GB" sz="1800" dirty="0">
                    <a:solidFill>
                      <a:srgbClr val="FF9900"/>
                    </a:solidFill>
                  </a:rPr>
                  <a:t> </a:t>
                </a:r>
                <a:r>
                  <a:rPr lang="en-GB" sz="1800" dirty="0" err="1">
                    <a:solidFill>
                      <a:srgbClr val="FF9900"/>
                    </a:solidFill>
                  </a:rPr>
                  <a:t>toestandsobservatie</a:t>
                </a:r>
                <a:r>
                  <a:rPr lang="en-GB" sz="1800" dirty="0">
                    <a:solidFill>
                      <a:srgbClr val="FF9900"/>
                    </a:solidFill>
                  </a:rPr>
                  <a:t> is </a:t>
                </a:r>
                <a:r>
                  <a:rPr lang="en-GB" sz="1800" dirty="0" err="1">
                    <a:solidFill>
                      <a:srgbClr val="FF9900"/>
                    </a:solidFill>
                  </a:rPr>
                  <a:t>infectiekans</a:t>
                </a:r>
                <a:r>
                  <a:rPr lang="en-GB" sz="1800" dirty="0">
                    <a:solidFill>
                      <a:srgbClr val="FF99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1800" dirty="0">
                    <a:solidFill>
                      <a:srgbClr val="FF0000"/>
                    </a:solidFill>
                  </a:rPr>
                  <a:t>= </a:t>
                </a:r>
                <a:r>
                  <a:rPr lang="en-GB" sz="1800" dirty="0" err="1">
                    <a:solidFill>
                      <a:srgbClr val="FF0000"/>
                    </a:solidFill>
                  </a:rPr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L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GB" sz="1800" dirty="0">
                    <a:solidFill>
                      <a:srgbClr val="FF9900"/>
                    </a:solidFill>
                  </a:rPr>
                  <a:t> over </a:t>
                </a:r>
                <a:r>
                  <a:rPr lang="en-GB" sz="1800" dirty="0" err="1">
                    <a:solidFill>
                      <a:srgbClr val="FF9900"/>
                    </a:solidFill>
                  </a:rPr>
                  <a:t>tijd</a:t>
                </a:r>
                <a:r>
                  <a:rPr lang="en-GB" sz="1800" dirty="0">
                    <a:solidFill>
                      <a:srgbClr val="FF9900"/>
                    </a:solidFill>
                  </a:rPr>
                  <a:t>, </a:t>
                </a:r>
              </a:p>
              <a:p>
                <a:r>
                  <a:rPr lang="en-GB" sz="1800" dirty="0" err="1">
                    <a:solidFill>
                      <a:srgbClr val="FF9900"/>
                    </a:solidFill>
                  </a:rPr>
                  <a:t>eerder</a:t>
                </a:r>
                <a:r>
                  <a:rPr lang="en-GB" sz="1800" dirty="0">
                    <a:solidFill>
                      <a:srgbClr val="FF9900"/>
                    </a:solidFill>
                  </a:rPr>
                  <a:t> dan {0,1} bit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solidFill>
                      <a:srgbClr val="FF0000"/>
                    </a:solidFill>
                  </a:rPr>
                  <a:t> </a:t>
                </a:r>
                <a:endParaRPr lang="en-GB" sz="18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476" y="784860"/>
                <a:ext cx="4346589" cy="987706"/>
              </a:xfrm>
              <a:prstGeom prst="rect">
                <a:avLst/>
              </a:prstGeom>
              <a:blipFill>
                <a:blip r:embed="rId4"/>
                <a:stretch>
                  <a:fillRect l="-1166" t="-2532" r="-292" b="-6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CBB4936-275B-6943-A92D-DB12C44BE3D8}"/>
              </a:ext>
            </a:extLst>
          </p:cNvPr>
          <p:cNvGrpSpPr/>
          <p:nvPr/>
        </p:nvGrpSpPr>
        <p:grpSpPr>
          <a:xfrm>
            <a:off x="321865" y="914418"/>
            <a:ext cx="3482379" cy="2859748"/>
            <a:chOff x="850786" y="1841376"/>
            <a:chExt cx="3482379" cy="2859748"/>
          </a:xfrm>
        </p:grpSpPr>
        <p:sp>
          <p:nvSpPr>
            <p:cNvPr id="4" name="Oval 3"/>
            <p:cNvSpPr/>
            <p:nvPr/>
          </p:nvSpPr>
          <p:spPr bwMode="auto">
            <a:xfrm>
              <a:off x="4081165" y="3847188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486580" y="1841376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132360" y="4449124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774883" y="4449124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50786" y="4040322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995518" y="2093376"/>
              <a:ext cx="252000" cy="25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cxnSp>
          <p:nvCxnSpPr>
            <p:cNvPr id="14" name="Straight Connector 13"/>
            <p:cNvCxnSpPr>
              <a:stCxn id="53" idx="5"/>
            </p:cNvCxnSpPr>
            <p:nvPr/>
          </p:nvCxnSpPr>
          <p:spPr bwMode="auto">
            <a:xfrm>
              <a:off x="1210613" y="2308471"/>
              <a:ext cx="604921" cy="3856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endCxn id="50" idx="0"/>
            </p:cNvCxnSpPr>
            <p:nvPr/>
          </p:nvCxnSpPr>
          <p:spPr bwMode="auto">
            <a:xfrm>
              <a:off x="1900883" y="3718560"/>
              <a:ext cx="0" cy="73056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endCxn id="48" idx="0"/>
            </p:cNvCxnSpPr>
            <p:nvPr/>
          </p:nvCxnSpPr>
          <p:spPr bwMode="auto">
            <a:xfrm>
              <a:off x="2857500" y="3801654"/>
              <a:ext cx="400860" cy="6474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endCxn id="4" idx="1"/>
            </p:cNvCxnSpPr>
            <p:nvPr/>
          </p:nvCxnSpPr>
          <p:spPr bwMode="auto">
            <a:xfrm>
              <a:off x="3340504" y="3461574"/>
              <a:ext cx="777566" cy="42251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52" idx="7"/>
            </p:cNvCxnSpPr>
            <p:nvPr/>
          </p:nvCxnSpPr>
          <p:spPr bwMode="auto">
            <a:xfrm flipV="1">
              <a:off x="1065881" y="3461096"/>
              <a:ext cx="734633" cy="61613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44" idx="4"/>
            </p:cNvCxnSpPr>
            <p:nvPr/>
          </p:nvCxnSpPr>
          <p:spPr bwMode="auto">
            <a:xfrm>
              <a:off x="2612580" y="2093376"/>
              <a:ext cx="0" cy="42778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>
              <a:stCxn id="53" idx="5"/>
            </p:cNvCxnSpPr>
            <p:nvPr/>
          </p:nvCxnSpPr>
          <p:spPr bwMode="auto">
            <a:xfrm>
              <a:off x="1210613" y="2308471"/>
              <a:ext cx="378660" cy="64941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endCxn id="48" idx="0"/>
            </p:cNvCxnSpPr>
            <p:nvPr/>
          </p:nvCxnSpPr>
          <p:spPr bwMode="auto">
            <a:xfrm>
              <a:off x="3132360" y="3475844"/>
              <a:ext cx="126000" cy="9732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endCxn id="50" idx="0"/>
            </p:cNvCxnSpPr>
            <p:nvPr/>
          </p:nvCxnSpPr>
          <p:spPr bwMode="auto">
            <a:xfrm flipH="1">
              <a:off x="1900883" y="3718560"/>
              <a:ext cx="572271" cy="73056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endCxn id="48" idx="1"/>
            </p:cNvCxnSpPr>
            <p:nvPr/>
          </p:nvCxnSpPr>
          <p:spPr bwMode="auto">
            <a:xfrm>
              <a:off x="2612580" y="4050406"/>
              <a:ext cx="556685" cy="4356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Cloud 58"/>
            <p:cNvSpPr/>
            <p:nvPr/>
          </p:nvSpPr>
          <p:spPr>
            <a:xfrm>
              <a:off x="1192059" y="2293151"/>
              <a:ext cx="2763276" cy="188325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879855" y="2749218"/>
                  <a:ext cx="14318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0" dirty="0"/>
                    <a:t>Topology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latin typeface="Cambria Math"/>
                        </a:rPr>
                        <m:t>= ?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855" y="2749218"/>
                  <a:ext cx="1431808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4386" t="-6061" r="-11404"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50A6ED-03AA-4443-B4EC-A8A04FF432D8}"/>
              </a:ext>
            </a:extLst>
          </p:cNvPr>
          <p:cNvCxnSpPr>
            <a:cxnSpLocks/>
            <a:stCxn id="44" idx="6"/>
          </p:cNvCxnSpPr>
          <p:nvPr/>
        </p:nvCxnSpPr>
        <p:spPr bwMode="auto">
          <a:xfrm>
            <a:off x="2209659" y="1040418"/>
            <a:ext cx="23623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674E1F3-57C5-784E-8DE9-DE992E9B6DC6}"/>
              </a:ext>
            </a:extLst>
          </p:cNvPr>
          <p:cNvSpPr txBox="1">
            <a:spLocks/>
          </p:cNvSpPr>
          <p:nvPr/>
        </p:nvSpPr>
        <p:spPr>
          <a:xfrm>
            <a:off x="846384" y="5243290"/>
            <a:ext cx="5241899" cy="415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err="1"/>
              <a:t>Oplossing</a:t>
            </a:r>
            <a:r>
              <a:rPr lang="en-GB" sz="2000" dirty="0"/>
              <a:t>: </a:t>
            </a:r>
            <a:r>
              <a:rPr lang="en-US" sz="2000" dirty="0" err="1">
                <a:solidFill>
                  <a:srgbClr val="FF0000"/>
                </a:solidFill>
              </a:rPr>
              <a:t>slechts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gedeeltelijk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mogelijk</a:t>
            </a:r>
            <a:endParaRPr lang="en-US" sz="2000" dirty="0"/>
          </a:p>
        </p:txBody>
      </p:sp>
      <p:pic>
        <p:nvPicPr>
          <p:cNvPr id="31" name="Picture 4" descr="D:\bprasse\Desktop\Cloud\Presentations\tmp\Untitled.png">
            <a:extLst>
              <a:ext uri="{FF2B5EF4-FFF2-40B4-BE49-F238E27FC236}">
                <a16:creationId xmlns:a16="http://schemas.microsoft.com/office/drawing/2014/main" id="{E3EFC199-17DB-764B-9F0A-7B534BBA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2" y="1805314"/>
            <a:ext cx="4208332" cy="21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9CB999E4-7E9E-9E46-8F3C-8B448BB14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57" y="5952483"/>
            <a:ext cx="6884895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b="1" dirty="0" err="1">
                <a:solidFill>
                  <a:schemeClr val="bg2"/>
                </a:solidFill>
              </a:rPr>
              <a:t>Prasse</a:t>
            </a:r>
            <a:r>
              <a:rPr lang="en-US" sz="1400" b="1" dirty="0">
                <a:solidFill>
                  <a:schemeClr val="bg2"/>
                </a:solidFill>
              </a:rPr>
              <a:t>, B. and P. Van Mieghem, 2018, "Exact Network Reconstruction from Complete SIS Nodal State Infection Information Seems Infeasible", IEEE Transactions on Network Science and Engineering, Vol. 6, No. 4, October-December, pp. 748-759.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CF2EE-D64E-B14B-9789-3CA5676D23DB}"/>
              </a:ext>
            </a:extLst>
          </p:cNvPr>
          <p:cNvSpPr txBox="1"/>
          <p:nvPr/>
        </p:nvSpPr>
        <p:spPr>
          <a:xfrm>
            <a:off x="5879938" y="3716791"/>
            <a:ext cx="20371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B88CE5-6979-4147-BCA9-3EAA72063534}"/>
                  </a:ext>
                </a:extLst>
              </p:cNvPr>
              <p:cNvSpPr/>
              <p:nvPr/>
            </p:nvSpPr>
            <p:spPr>
              <a:xfrm rot="16200000">
                <a:off x="3096151" y="2361358"/>
                <a:ext cx="2393347" cy="4914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infectiekans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B88CE5-6979-4147-BCA9-3EAA72063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96151" y="2361358"/>
                <a:ext cx="2393347" cy="491417"/>
              </a:xfrm>
              <a:prstGeom prst="rect">
                <a:avLst/>
              </a:prstGeom>
              <a:blipFill>
                <a:blip r:embed="rId7"/>
                <a:stretch>
                  <a:fillRect l="-10000" r="-22500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89" y="117587"/>
            <a:ext cx="8523204" cy="6223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GB" dirty="0"/>
              <a:t>Accurate prediction of epidemic outbreaks </a:t>
            </a:r>
            <a:r>
              <a:rPr lang="en-GB" i="1" dirty="0"/>
              <a:t>without</a:t>
            </a:r>
            <a:r>
              <a:rPr lang="en-GB" dirty="0"/>
              <a:t> accurate network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09" y="4652582"/>
            <a:ext cx="6910086" cy="1058042"/>
          </a:xfrm>
          <a:solidFill>
            <a:schemeClr val="bg1"/>
          </a:solidFill>
          <a:ln w="38100">
            <a:solidFill>
              <a:srgbClr val="FF990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/>
              <a:t>Basis of the </a:t>
            </a:r>
            <a:r>
              <a:rPr lang="en-GB" dirty="0">
                <a:solidFill>
                  <a:srgbClr val="FF0000"/>
                </a:solidFill>
              </a:rPr>
              <a:t>Network Inference Prediction Algorithm (</a:t>
            </a:r>
            <a:r>
              <a:rPr lang="en-GB" b="1" dirty="0">
                <a:solidFill>
                  <a:srgbClr val="FF0000"/>
                </a:solidFill>
              </a:rPr>
              <a:t>NIPA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GB" sz="2100" i="1" dirty="0"/>
              <a:t>Real-time data loading from </a:t>
            </a:r>
            <a:r>
              <a:rPr lang="en-GB" sz="2100" i="1" dirty="0" err="1"/>
              <a:t>RIVM</a:t>
            </a:r>
            <a:r>
              <a:rPr lang="en-GB" sz="2100" i="1" dirty="0"/>
              <a:t> (Dutch ministry of health):</a:t>
            </a:r>
          </a:p>
          <a:p>
            <a:pPr marL="0" indent="0" algn="ctr">
              <a:buNone/>
            </a:pPr>
            <a:r>
              <a:rPr lang="en-GB" sz="1900" dirty="0"/>
              <a:t>https://</a:t>
            </a:r>
            <a:r>
              <a:rPr lang="en-GB" sz="1900" dirty="0" err="1"/>
              <a:t>www.nas.ewi.tudelft.nl</a:t>
            </a:r>
            <a:r>
              <a:rPr lang="en-GB" sz="1900" dirty="0"/>
              <a:t>/nipa/covid-prediction</a:t>
            </a:r>
          </a:p>
        </p:txBody>
      </p:sp>
      <p:pic>
        <p:nvPicPr>
          <p:cNvPr id="4" name="Picture 2" descr="D:\bprasse\Desktop\Cloud\Presentations\GEMF network reconstruction\SIS_predicti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0" y="1405018"/>
            <a:ext cx="4206090" cy="22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bprasse\Desktop\Cloud\Presentations\GEMF network reconstruction\in_degre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2" y="1405018"/>
            <a:ext cx="4196441" cy="22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6433" y="1035686"/>
            <a:ext cx="284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1259" y="990712"/>
            <a:ext cx="284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53771" y="2068833"/>
                <a:ext cx="1350441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800">
                          <a:latin typeface="Cambria Math"/>
                        </a:rPr>
                        <m:t>AUC</m:t>
                      </m:r>
                      <m:r>
                        <a:rPr lang="en-GB" sz="1800">
                          <a:latin typeface="Cambria Math"/>
                        </a:rPr>
                        <m:t>=0.51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771" y="2068833"/>
                <a:ext cx="13504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DACB2FB-642B-F045-90AC-538DFC332AB4}"/>
              </a:ext>
            </a:extLst>
          </p:cNvPr>
          <p:cNvSpPr txBox="1"/>
          <p:nvPr/>
        </p:nvSpPr>
        <p:spPr>
          <a:xfrm>
            <a:off x="-17930" y="5939174"/>
            <a:ext cx="728757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</a:rPr>
              <a:t>B. </a:t>
            </a:r>
            <a:r>
              <a:rPr lang="en-GB" sz="1400" b="1" dirty="0" err="1">
                <a:solidFill>
                  <a:schemeClr val="bg2"/>
                </a:solidFill>
              </a:rPr>
              <a:t>Prasse</a:t>
            </a:r>
            <a:r>
              <a:rPr lang="en-GB" sz="1400" b="1" dirty="0">
                <a:solidFill>
                  <a:schemeClr val="bg2"/>
                </a:solidFill>
              </a:rPr>
              <a:t> and P. Van Mieghem, 2020, “Network Reconstruction and Prediction </a:t>
            </a:r>
          </a:p>
          <a:p>
            <a:r>
              <a:rPr lang="en-GB" sz="1400" b="1" dirty="0">
                <a:solidFill>
                  <a:schemeClr val="bg2"/>
                </a:solidFill>
              </a:rPr>
              <a:t>of Epidemic Outbreaks for General Group-Based Compartmental Epidemic </a:t>
            </a:r>
          </a:p>
          <a:p>
            <a:r>
              <a:rPr lang="en-GB" sz="1400" b="1" dirty="0">
                <a:solidFill>
                  <a:schemeClr val="bg2"/>
                </a:solidFill>
              </a:rPr>
              <a:t>Models”, IEEE Transactions on Network Science and Engineering, </a:t>
            </a:r>
          </a:p>
          <a:p>
            <a:r>
              <a:rPr lang="en-GB" sz="1400" b="1" dirty="0">
                <a:solidFill>
                  <a:schemeClr val="bg2"/>
                </a:solidFill>
              </a:rPr>
              <a:t>Vol. 7, No. 4, October-December, pp. 2755-2764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96EB1-5A11-8044-A088-53C8CF551A20}"/>
              </a:ext>
            </a:extLst>
          </p:cNvPr>
          <p:cNvSpPr txBox="1"/>
          <p:nvPr/>
        </p:nvSpPr>
        <p:spPr>
          <a:xfrm>
            <a:off x="271364" y="3746232"/>
            <a:ext cx="454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Process: only a few eigenmodes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294B0-52F8-5F4A-9B4D-056FB6421ECE}"/>
              </a:ext>
            </a:extLst>
          </p:cNvPr>
          <p:cNvSpPr txBox="1"/>
          <p:nvPr/>
        </p:nvSpPr>
        <p:spPr>
          <a:xfrm>
            <a:off x="5071455" y="3746232"/>
            <a:ext cx="416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Graph: nearly all eigenmodes</a:t>
            </a:r>
          </a:p>
        </p:txBody>
      </p:sp>
    </p:spTree>
    <p:extLst>
      <p:ext uri="{BB962C8B-B14F-4D97-AF65-F5344CB8AC3E}">
        <p14:creationId xmlns:p14="http://schemas.microsoft.com/office/powerpoint/2010/main" val="36405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  <p:bldP spid="8" grpId="0" animBg="1"/>
      <p:bldP spid="9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356177" y="1469052"/>
            <a:ext cx="5428602" cy="2357010"/>
            <a:chOff x="356177" y="1469052"/>
            <a:chExt cx="5428602" cy="2357010"/>
          </a:xfrm>
        </p:grpSpPr>
        <p:sp>
          <p:nvSpPr>
            <p:cNvPr id="5" name="Parallelogram 4"/>
            <p:cNvSpPr/>
            <p:nvPr/>
          </p:nvSpPr>
          <p:spPr bwMode="auto">
            <a:xfrm>
              <a:off x="356177" y="1469052"/>
              <a:ext cx="5321300" cy="685800"/>
            </a:xfrm>
            <a:prstGeom prst="parallelogram">
              <a:avLst>
                <a:gd name="adj" fmla="val 1617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6" name="Parallelogram 5"/>
            <p:cNvSpPr/>
            <p:nvPr/>
          </p:nvSpPr>
          <p:spPr bwMode="auto">
            <a:xfrm>
              <a:off x="463479" y="3140262"/>
              <a:ext cx="5321300" cy="685800"/>
            </a:xfrm>
            <a:prstGeom prst="parallelogram">
              <a:avLst>
                <a:gd name="adj" fmla="val 161709"/>
              </a:avLst>
            </a:prstGeom>
            <a:solidFill>
              <a:srgbClr val="F7D5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319758" y="3519252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980158" y="3237471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072357" y="3401380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412207" y="3145396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808958" y="3576798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310357" y="3574417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cxnSp>
          <p:nvCxnSpPr>
            <p:cNvPr id="30" name="Straight Connector 29"/>
            <p:cNvCxnSpPr>
              <a:stCxn id="25" idx="6"/>
              <a:endCxn id="29" idx="1"/>
            </p:cNvCxnSpPr>
            <p:nvPr/>
          </p:nvCxnSpPr>
          <p:spPr bwMode="auto">
            <a:xfrm>
              <a:off x="2081758" y="3325181"/>
              <a:ext cx="243478" cy="2749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24" idx="6"/>
              <a:endCxn id="29" idx="2"/>
            </p:cNvCxnSpPr>
            <p:nvPr/>
          </p:nvCxnSpPr>
          <p:spPr bwMode="auto">
            <a:xfrm>
              <a:off x="1421358" y="3606962"/>
              <a:ext cx="888999" cy="551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29" idx="6"/>
              <a:endCxn id="26" idx="2"/>
            </p:cNvCxnSpPr>
            <p:nvPr/>
          </p:nvCxnSpPr>
          <p:spPr bwMode="auto">
            <a:xfrm flipV="1">
              <a:off x="2411957" y="3489090"/>
              <a:ext cx="660400" cy="1730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29" idx="6"/>
              <a:endCxn id="28" idx="2"/>
            </p:cNvCxnSpPr>
            <p:nvPr/>
          </p:nvCxnSpPr>
          <p:spPr bwMode="auto">
            <a:xfrm>
              <a:off x="2411957" y="3662127"/>
              <a:ext cx="1397001" cy="23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26" idx="6"/>
              <a:endCxn id="28" idx="2"/>
            </p:cNvCxnSpPr>
            <p:nvPr/>
          </p:nvCxnSpPr>
          <p:spPr bwMode="auto">
            <a:xfrm>
              <a:off x="3173957" y="3489090"/>
              <a:ext cx="635001" cy="1754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26" idx="6"/>
              <a:endCxn id="27" idx="2"/>
            </p:cNvCxnSpPr>
            <p:nvPr/>
          </p:nvCxnSpPr>
          <p:spPr bwMode="auto">
            <a:xfrm flipV="1">
              <a:off x="3173957" y="3233106"/>
              <a:ext cx="1238250" cy="255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25" idx="6"/>
              <a:endCxn id="27" idx="2"/>
            </p:cNvCxnSpPr>
            <p:nvPr/>
          </p:nvCxnSpPr>
          <p:spPr bwMode="auto">
            <a:xfrm flipV="1">
              <a:off x="2081758" y="3233106"/>
              <a:ext cx="2330449" cy="92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Oval 54"/>
            <p:cNvSpPr/>
            <p:nvPr/>
          </p:nvSpPr>
          <p:spPr bwMode="auto">
            <a:xfrm>
              <a:off x="1365828" y="1853409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026228" y="1571628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3118427" y="1735537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58277" y="1479553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855028" y="1910955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356427" y="1908574"/>
              <a:ext cx="101600" cy="1754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7699982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cxnSp>
          <p:nvCxnSpPr>
            <p:cNvPr id="74" name="Straight Connector 73"/>
            <p:cNvCxnSpPr>
              <a:stCxn id="25" idx="0"/>
              <a:endCxn id="56" idx="3"/>
            </p:cNvCxnSpPr>
            <p:nvPr/>
          </p:nvCxnSpPr>
          <p:spPr bwMode="auto">
            <a:xfrm flipV="1">
              <a:off x="2030958" y="1721357"/>
              <a:ext cx="10149" cy="15161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28" idx="0"/>
              <a:endCxn id="59" idx="2"/>
            </p:cNvCxnSpPr>
            <p:nvPr/>
          </p:nvCxnSpPr>
          <p:spPr bwMode="auto">
            <a:xfrm flipH="1" flipV="1">
              <a:off x="3855028" y="1998665"/>
              <a:ext cx="4730" cy="15781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3937"/>
            <a:ext cx="7772400" cy="622300"/>
          </a:xfrm>
        </p:spPr>
        <p:txBody>
          <a:bodyPr/>
          <a:lstStyle/>
          <a:p>
            <a:r>
              <a:rPr lang="en-US" dirty="0" err="1"/>
              <a:t>Netwerk</a:t>
            </a:r>
            <a:r>
              <a:rPr lang="en-US" dirty="0"/>
              <a:t>: </a:t>
            </a:r>
            <a:r>
              <a:rPr lang="en-US" dirty="0" err="1"/>
              <a:t>functie</a:t>
            </a:r>
            <a:r>
              <a:rPr lang="en-US" dirty="0"/>
              <a:t>(s) + </a:t>
            </a:r>
            <a:r>
              <a:rPr lang="en-US" dirty="0" err="1"/>
              <a:t>structuur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780F-03E9-9A45-9F88-A5560AED51F0}" type="slidenum">
              <a:rPr lang="en-US" altLang="x-none" smtClean="0"/>
              <a:pPr/>
              <a:t>3</a:t>
            </a:fld>
            <a:endParaRPr lang="en-US" altLang="x-none"/>
          </a:p>
        </p:txBody>
      </p:sp>
      <p:sp>
        <p:nvSpPr>
          <p:cNvPr id="68" name="Down Arrow 67"/>
          <p:cNvSpPr/>
          <p:nvPr/>
        </p:nvSpPr>
        <p:spPr bwMode="auto">
          <a:xfrm>
            <a:off x="1973067" y="1181231"/>
            <a:ext cx="180000" cy="36000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69" name="Up Arrow 68"/>
          <p:cNvSpPr/>
          <p:nvPr/>
        </p:nvSpPr>
        <p:spPr bwMode="auto">
          <a:xfrm>
            <a:off x="3810130" y="1542938"/>
            <a:ext cx="180000" cy="36000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86379" y="2909429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Structuur</a:t>
            </a:r>
            <a:r>
              <a:rPr lang="en-US" b="1" dirty="0"/>
              <a:t> (</a:t>
            </a:r>
            <a:r>
              <a:rPr lang="en-US" b="1" dirty="0" err="1"/>
              <a:t>graaf</a:t>
            </a:r>
            <a:r>
              <a:rPr lang="en-US" b="1" dirty="0"/>
              <a:t>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899120" y="3560956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hardware, </a:t>
            </a:r>
            <a:r>
              <a:rPr lang="en-US" sz="2000" dirty="0" err="1"/>
              <a:t>topologie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5896486" y="1232251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Functie</a:t>
            </a:r>
            <a:r>
              <a:rPr lang="en-US" b="1" dirty="0"/>
              <a:t> (</a:t>
            </a:r>
            <a:r>
              <a:rPr lang="en-US" b="1" dirty="0" err="1"/>
              <a:t>proces</a:t>
            </a:r>
            <a:r>
              <a:rPr lang="en-US" b="1" dirty="0"/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896486" y="1988983"/>
            <a:ext cx="199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software, </a:t>
            </a:r>
            <a:r>
              <a:rPr lang="en-US" sz="2000" dirty="0" err="1"/>
              <a:t>dienst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100127" y="1029908"/>
                <a:ext cx="38991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transport van “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dingen</a:t>
                </a:r>
                <a:r>
                  <a:rPr lang="en-US" sz="2000" dirty="0">
                    <a:solidFill>
                      <a:srgbClr val="FF0000"/>
                    </a:solidFill>
                  </a:rPr>
                  <a:t>” van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i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127" y="1029908"/>
                <a:ext cx="3899144" cy="400110"/>
              </a:xfrm>
              <a:prstGeom prst="rect">
                <a:avLst/>
              </a:prstGeom>
              <a:blipFill>
                <a:blip r:embed="rId3"/>
                <a:stretch>
                  <a:fillRect l="-1623" t="-9375" r="-649" b="-25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733386" y="1498326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953506" y="1802966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5B1A8-7A43-444D-8D72-A4A1D270E046}"/>
              </a:ext>
            </a:extLst>
          </p:cNvPr>
          <p:cNvSpPr txBox="1"/>
          <p:nvPr/>
        </p:nvSpPr>
        <p:spPr>
          <a:xfrm>
            <a:off x="874534" y="4319657"/>
            <a:ext cx="701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Science: </a:t>
            </a:r>
            <a:r>
              <a:rPr lang="en-US" dirty="0" err="1"/>
              <a:t>theorie</a:t>
            </a:r>
            <a:r>
              <a:rPr lang="en-US" dirty="0"/>
              <a:t> van </a:t>
            </a:r>
            <a:r>
              <a:rPr lang="en-US" dirty="0" err="1"/>
              <a:t>processen</a:t>
            </a:r>
            <a:r>
              <a:rPr lang="en-US" dirty="0"/>
              <a:t> op </a:t>
            </a:r>
            <a:r>
              <a:rPr lang="en-US" dirty="0" err="1"/>
              <a:t>grafen</a:t>
            </a:r>
            <a:endParaRPr lang="en-US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DC7D47E-000C-4640-B229-541B69637C04}"/>
              </a:ext>
            </a:extLst>
          </p:cNvPr>
          <p:cNvSpPr/>
          <p:nvPr/>
        </p:nvSpPr>
        <p:spPr bwMode="auto">
          <a:xfrm>
            <a:off x="4177553" y="4819377"/>
            <a:ext cx="280724" cy="510025"/>
          </a:xfrm>
          <a:prstGeom prst="downArrow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31A4C-DB94-A143-A1CC-325A63FDB71D}"/>
              </a:ext>
            </a:extLst>
          </p:cNvPr>
          <p:cNvSpPr txBox="1"/>
          <p:nvPr/>
        </p:nvSpPr>
        <p:spPr>
          <a:xfrm>
            <a:off x="1507486" y="5365262"/>
            <a:ext cx="600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Dualiteit</a:t>
            </a:r>
            <a:r>
              <a:rPr lang="en-US" dirty="0"/>
              <a:t> </a:t>
            </a:r>
            <a:r>
              <a:rPr lang="en-US" dirty="0" err="1"/>
              <a:t>functie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structuur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centraal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03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8487-FE84-6B49-8263-5567E4CC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9862"/>
            <a:ext cx="7772400" cy="622300"/>
          </a:xfrm>
        </p:spPr>
        <p:txBody>
          <a:bodyPr/>
          <a:lstStyle/>
          <a:p>
            <a:pPr algn="ctr"/>
            <a:r>
              <a:rPr lang="en-NL" dirty="0"/>
              <a:t>Contact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B9C7-E519-3A45-8412-46E496929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976404"/>
            <a:ext cx="8965579" cy="4554602"/>
          </a:xfrm>
        </p:spPr>
        <p:txBody>
          <a:bodyPr/>
          <a:lstStyle/>
          <a:p>
            <a:r>
              <a:rPr lang="en-US" dirty="0" err="1"/>
              <a:t>Gegeneerd</a:t>
            </a:r>
            <a:r>
              <a:rPr lang="en-NL" dirty="0"/>
              <a:t> door menselijke mobiliteit:</a:t>
            </a:r>
          </a:p>
          <a:p>
            <a:pPr lvl="1"/>
            <a:r>
              <a:rPr lang="en-GB" dirty="0"/>
              <a:t>N</a:t>
            </a:r>
            <a:r>
              <a:rPr lang="en-NL" dirty="0"/>
              <a:t>iet statisch, maar resultaat van een (niet precies gekend) proces</a:t>
            </a:r>
          </a:p>
          <a:p>
            <a:pPr lvl="1"/>
            <a:r>
              <a:rPr lang="en-NL" dirty="0"/>
              <a:t>Nauwelijks modellen; veel scenario’s</a:t>
            </a:r>
            <a:br>
              <a:rPr lang="en-NL" dirty="0"/>
            </a:br>
            <a:endParaRPr lang="en-NL" dirty="0"/>
          </a:p>
          <a:p>
            <a:r>
              <a:rPr lang="en-NL" b="1" dirty="0"/>
              <a:t>“Meten is weten” </a:t>
            </a:r>
            <a:r>
              <a:rPr lang="en-NL" dirty="0"/>
              <a:t>: ontwikkel digitale technology</a:t>
            </a:r>
          </a:p>
          <a:p>
            <a:r>
              <a:rPr lang="en-NL" dirty="0"/>
              <a:t>Corona app (</a:t>
            </a:r>
            <a:r>
              <a:rPr lang="en-NL" dirty="0">
                <a:solidFill>
                  <a:srgbClr val="00B050"/>
                </a:solidFill>
              </a:rPr>
              <a:t>BETIS</a:t>
            </a:r>
            <a:r>
              <a:rPr lang="en-NL" dirty="0"/>
              <a:t>)</a:t>
            </a:r>
          </a:p>
          <a:p>
            <a:pPr lvl="1"/>
            <a:r>
              <a:rPr lang="en-NL" sz="2000" dirty="0">
                <a:solidFill>
                  <a:srgbClr val="00B050"/>
                </a:solidFill>
              </a:rPr>
              <a:t>BETIS</a:t>
            </a:r>
            <a:r>
              <a:rPr lang="en-NL" sz="2000" dirty="0"/>
              <a:t>: </a:t>
            </a:r>
            <a:r>
              <a:rPr lang="en-GB" sz="2000" dirty="0">
                <a:solidFill>
                  <a:srgbClr val="00B050"/>
                </a:solidFill>
              </a:rPr>
              <a:t>B</a:t>
            </a:r>
            <a:r>
              <a:rPr lang="en-GB" sz="2000" dirty="0"/>
              <a:t>ayesian </a:t>
            </a:r>
            <a:r>
              <a:rPr lang="en-GB" sz="2000" dirty="0">
                <a:solidFill>
                  <a:srgbClr val="00B050"/>
                </a:solidFill>
              </a:rPr>
              <a:t>E</a:t>
            </a:r>
            <a:r>
              <a:rPr lang="en-GB" sz="2000" dirty="0"/>
              <a:t>stimation for </a:t>
            </a:r>
            <a:r>
              <a:rPr lang="en-GB" sz="2000" dirty="0">
                <a:solidFill>
                  <a:srgbClr val="00B050"/>
                </a:solidFill>
              </a:rPr>
              <a:t>T</a:t>
            </a:r>
            <a:r>
              <a:rPr lang="en-GB" sz="2000" dirty="0"/>
              <a:t>racing </a:t>
            </a:r>
            <a:r>
              <a:rPr lang="en-GB" sz="2000" dirty="0">
                <a:solidFill>
                  <a:srgbClr val="00B050"/>
                </a:solidFill>
              </a:rPr>
              <a:t>I</a:t>
            </a:r>
            <a:r>
              <a:rPr lang="en-GB" sz="2000" dirty="0"/>
              <a:t>nfection </a:t>
            </a:r>
            <a:r>
              <a:rPr lang="en-GB" sz="2000" dirty="0">
                <a:solidFill>
                  <a:srgbClr val="00B050"/>
                </a:solidFill>
              </a:rPr>
              <a:t>S</a:t>
            </a:r>
            <a:r>
              <a:rPr lang="en-GB" sz="2000" dirty="0"/>
              <a:t>tates: </a:t>
            </a:r>
            <a:r>
              <a:rPr lang="en-NL" sz="2000" dirty="0"/>
              <a:t>leert over tijd; eens voldoende “geleerd”, heel effectief in computer simulaties</a:t>
            </a:r>
          </a:p>
          <a:p>
            <a:pPr lvl="1"/>
            <a:r>
              <a:rPr lang="en-GB" sz="2000" dirty="0"/>
              <a:t>G</a:t>
            </a:r>
            <a:r>
              <a:rPr lang="en-NL" sz="2000" dirty="0"/>
              <a:t>eeft alarm in real-time wanneer een besmet persoon in de buurt komt!</a:t>
            </a:r>
          </a:p>
          <a:p>
            <a:pPr lvl="2"/>
            <a:r>
              <a:rPr lang="en-GB" dirty="0"/>
              <a:t>I</a:t>
            </a:r>
            <a:r>
              <a:rPr lang="en-NL" dirty="0"/>
              <a:t>mplementie in praktijk (inclusief secured privacy) mogelijk</a:t>
            </a:r>
          </a:p>
          <a:p>
            <a:pPr lvl="2"/>
            <a:r>
              <a:rPr lang="en-GB" dirty="0"/>
              <a:t>S</a:t>
            </a:r>
            <a:r>
              <a:rPr lang="en-NL" dirty="0"/>
              <a:t>pijtig: geen maatschappelijke interesse (wel van bedrijven)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D3C40-830E-7649-8359-6DCB249F6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780F-03E9-9A45-9F88-A5560AED51F0}" type="slidenum">
              <a:rPr lang="en-US" altLang="x-none" smtClean="0"/>
              <a:pPr/>
              <a:t>30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7B1F0-9A11-AA4E-B098-CFA1E1F6BDA9}"/>
              </a:ext>
            </a:extLst>
          </p:cNvPr>
          <p:cNvSpPr txBox="1"/>
          <p:nvPr/>
        </p:nvSpPr>
        <p:spPr>
          <a:xfrm>
            <a:off x="39019" y="6224634"/>
            <a:ext cx="6437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2"/>
                </a:solidFill>
              </a:rPr>
              <a:t>B. </a:t>
            </a:r>
            <a:r>
              <a:rPr lang="en-GB" sz="1400" b="1" dirty="0" err="1">
                <a:solidFill>
                  <a:schemeClr val="bg2"/>
                </a:solidFill>
              </a:rPr>
              <a:t>Prasse</a:t>
            </a:r>
            <a:r>
              <a:rPr lang="en-GB" sz="1400" b="1" dirty="0">
                <a:solidFill>
                  <a:schemeClr val="bg2"/>
                </a:solidFill>
              </a:rPr>
              <a:t> and P. Van </a:t>
            </a:r>
            <a:r>
              <a:rPr lang="en-GB" sz="1400" b="1" dirty="0" err="1">
                <a:solidFill>
                  <a:schemeClr val="bg2"/>
                </a:solidFill>
              </a:rPr>
              <a:t>Mieghem</a:t>
            </a:r>
            <a:r>
              <a:rPr lang="en-GB" sz="1400" b="1" dirty="0">
                <a:solidFill>
                  <a:schemeClr val="bg2"/>
                </a:solidFill>
              </a:rPr>
              <a:t>, 2020, Mobile smartphone tracing can </a:t>
            </a:r>
          </a:p>
          <a:p>
            <a:r>
              <a:rPr lang="en-GB" sz="1400" b="1" dirty="0">
                <a:solidFill>
                  <a:schemeClr val="bg2"/>
                </a:solidFill>
              </a:rPr>
              <a:t>detect almost all SARS-CoV-2 infections (</a:t>
            </a:r>
            <a:r>
              <a:rPr lang="en-GB" sz="1400" b="1" u="sng" dirty="0" err="1">
                <a:solidFill>
                  <a:schemeClr val="bg2"/>
                </a:solidFill>
              </a:rPr>
              <a:t>arXiv.org</a:t>
            </a:r>
            <a:r>
              <a:rPr lang="en-GB" sz="1400" b="1" u="sng" dirty="0">
                <a:solidFill>
                  <a:schemeClr val="bg2"/>
                </a:solidFill>
              </a:rPr>
              <a:t>/abs/2006.14285)</a:t>
            </a:r>
            <a:endParaRPr lang="en-NL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ADD5-2AB4-074B-960F-5B7C8F2B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62" y="117694"/>
            <a:ext cx="7772400" cy="622300"/>
          </a:xfrm>
        </p:spPr>
        <p:txBody>
          <a:bodyPr/>
          <a:lstStyle/>
          <a:p>
            <a:pPr algn="ctr"/>
            <a:r>
              <a:rPr lang="en-NL" dirty="0"/>
              <a:t>Conclusie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ECE244-E935-494C-A008-FD8A35AA61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931" y="628060"/>
                <a:ext cx="8854069" cy="4867056"/>
              </a:xfrm>
            </p:spPr>
            <p:txBody>
              <a:bodyPr/>
              <a:lstStyle/>
              <a:p>
                <a:r>
                  <a:rPr lang="nl-NL" dirty="0"/>
                  <a:t>Theorie van virusverspreiding in netwerken: </a:t>
                </a:r>
                <a:r>
                  <a:rPr lang="nl-NL" dirty="0">
                    <a:solidFill>
                      <a:srgbClr val="00B050"/>
                    </a:solidFill>
                  </a:rPr>
                  <a:t>fascinerend</a:t>
                </a:r>
                <a:r>
                  <a:rPr lang="nl-NL" dirty="0"/>
                  <a:t>!</a:t>
                </a:r>
              </a:p>
              <a:p>
                <a:pPr lvl="1"/>
                <a:r>
                  <a:rPr lang="nl-NL" dirty="0"/>
                  <a:t>”</a:t>
                </a:r>
                <a:r>
                  <a:rPr lang="nl-NL" dirty="0" err="1"/>
                  <a:t>local-rule</a:t>
                </a:r>
                <a:r>
                  <a:rPr lang="nl-NL" dirty="0"/>
                  <a:t>, </a:t>
                </a:r>
                <a:r>
                  <a:rPr lang="nl-NL" dirty="0" err="1"/>
                  <a:t>global</a:t>
                </a:r>
                <a:r>
                  <a:rPr lang="nl-NL" dirty="0"/>
                  <a:t> </a:t>
                </a:r>
                <a:r>
                  <a:rPr lang="nl-NL" dirty="0" err="1"/>
                  <a:t>emergent</a:t>
                </a:r>
                <a:r>
                  <a:rPr lang="nl-NL" dirty="0"/>
                  <a:t>” processen &amp; fase overgangen</a:t>
                </a:r>
              </a:p>
              <a:p>
                <a:r>
                  <a:rPr lang="nl-NL" dirty="0"/>
                  <a:t>Niemand kan 1% </a:t>
                </a:r>
                <a:r>
                  <a:rPr lang="nl-NL" dirty="0" err="1"/>
                  <a:t>nauwk</a:t>
                </a:r>
                <a:r>
                  <a:rPr lang="nl-NL" dirty="0"/>
                  <a:t>. voorspellen meer dan enkele dagen</a:t>
                </a:r>
              </a:p>
              <a:p>
                <a:pPr lvl="1"/>
                <a:r>
                  <a:rPr lang="nl-NL" dirty="0"/>
                  <a:t>Contact netwerk moet gemeten worden</a:t>
                </a:r>
              </a:p>
              <a:p>
                <a:r>
                  <a:rPr lang="nl-NL" dirty="0"/>
                  <a:t>Alle hoop in 1 korf: Vaccinatie, nauwelijks digitale technologie</a:t>
                </a:r>
              </a:p>
              <a:p>
                <a:pPr lvl="1"/>
                <a:r>
                  <a:rPr lang="nl-NL" dirty="0"/>
                  <a:t>Digitale technologie (</a:t>
                </a:r>
                <a:r>
                  <a:rPr lang="nl-NL" dirty="0" err="1"/>
                  <a:t>BETIS</a:t>
                </a:r>
                <a:r>
                  <a:rPr lang="nl-NL" dirty="0"/>
                  <a:t>): fractie van de kosten t.o.v. vaccinatie</a:t>
                </a:r>
              </a:p>
              <a:p>
                <a:r>
                  <a:rPr lang="nl-NL" dirty="0"/>
                  <a:t>Vrijheid &amp; privacy = grondrecht in een democratie:</a:t>
                </a:r>
              </a:p>
              <a:p>
                <a:pPr lvl="1"/>
                <a:r>
                  <a:rPr lang="nl-NL" dirty="0"/>
                  <a:t>Individuele contactvrijheid heeft een epidemische prijs: </a:t>
                </a:r>
                <a:r>
                  <a:rPr lang="en-NL" dirty="0">
                    <a:solidFill>
                      <a:srgbClr val="FF0000"/>
                    </a:solidFill>
                  </a:rPr>
                  <a:t>elke verbinding verhoogt de spectral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dirty="0"/>
                  <a:t> en verlaagt </a:t>
                </a:r>
                <a:r>
                  <a:rPr lang="nl-NL" dirty="0" err="1"/>
                  <a:t>epid</a:t>
                </a:r>
                <a:r>
                  <a:rPr lang="nl-NL" dirty="0"/>
                  <a:t>. drempel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nl-NL" dirty="0"/>
              </a:p>
              <a:p>
                <a:pPr lvl="1"/>
                <a:r>
                  <a:rPr lang="nl-NL" dirty="0"/>
                  <a:t>Een infectie ergens, verhoogt infectiekans van iedereen</a:t>
                </a:r>
              </a:p>
              <a:p>
                <a:pPr lvl="1"/>
                <a:r>
                  <a:rPr lang="nl-NL" dirty="0"/>
                  <a:t>In het vrije westen: vrijheid is bondgenoot van </a:t>
                </a:r>
                <a:r>
                  <a:rPr lang="nl-NL" dirty="0" err="1"/>
                  <a:t>Covid</a:t>
                </a:r>
                <a:r>
                  <a:rPr lang="nl-NL" dirty="0"/>
                  <a:t>-19</a:t>
                </a:r>
              </a:p>
              <a:p>
                <a:pPr lvl="2"/>
                <a:r>
                  <a:rPr lang="nl-NL" dirty="0"/>
                  <a:t>Wereldwijde sterfkans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5.262.000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265.419.382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0.0198</m:t>
                    </m:r>
                  </m:oMath>
                </a14:m>
                <a:r>
                  <a:rPr lang="nl-NL" dirty="0"/>
                  <a:t> &lt; 2%</a:t>
                </a:r>
              </a:p>
              <a:p>
                <a:pPr lvl="2"/>
                <a:r>
                  <a:rPr lang="nl-NL" dirty="0"/>
                  <a:t>Bij 5 x hogere sterfkans &amp; uniform over leeftijd: discussie onbestaande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ECE244-E935-494C-A008-FD8A35AA61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931" y="628060"/>
                <a:ext cx="8854069" cy="4867056"/>
              </a:xfrm>
              <a:blipFill>
                <a:blip r:embed="rId2"/>
                <a:stretch>
                  <a:fillRect l="-1865" t="-1042" r="-1291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68070-0B7A-B94D-B719-BE514390DB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780F-03E9-9A45-9F88-A5560AED51F0}" type="slidenum">
              <a:rPr lang="en-US" altLang="x-none" smtClean="0"/>
              <a:pPr/>
              <a:t>31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01A43-9207-9E40-9E59-A6AED521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5849"/>
            <a:ext cx="865786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808080"/>
                </a:solidFill>
              </a:rPr>
              <a:t>E. </a:t>
            </a:r>
            <a:r>
              <a:rPr lang="en-US" sz="1400" b="1" dirty="0" err="1">
                <a:solidFill>
                  <a:srgbClr val="808080"/>
                </a:solidFill>
              </a:rPr>
              <a:t>Cator</a:t>
            </a:r>
            <a:r>
              <a:rPr lang="en-US" sz="1400" b="1" dirty="0">
                <a:solidFill>
                  <a:srgbClr val="808080"/>
                </a:solidFill>
              </a:rPr>
              <a:t> and P. Van Mieghem, </a:t>
            </a:r>
            <a:r>
              <a:rPr lang="en-US" sz="1400" b="1" dirty="0">
                <a:solidFill>
                  <a:srgbClr val="00B050"/>
                </a:solidFill>
              </a:rPr>
              <a:t>2014</a:t>
            </a:r>
            <a:r>
              <a:rPr lang="en-US" sz="1400" b="1" dirty="0">
                <a:solidFill>
                  <a:srgbClr val="808080"/>
                </a:solidFill>
              </a:rPr>
              <a:t>, “Nodal infection in </a:t>
            </a:r>
            <a:r>
              <a:rPr lang="en-US" sz="1400" b="1" dirty="0" err="1">
                <a:solidFill>
                  <a:srgbClr val="808080"/>
                </a:solidFill>
              </a:rPr>
              <a:t>Markovian</a:t>
            </a:r>
            <a:r>
              <a:rPr lang="en-US" sz="1400" b="1" dirty="0">
                <a:solidFill>
                  <a:srgbClr val="808080"/>
                </a:solidFill>
              </a:rPr>
              <a:t> SIS and SIR epidemics on networks are non-negatively correlated,” Physical Review E, Vol. 89, No. 5, p. 052802.</a:t>
            </a:r>
          </a:p>
        </p:txBody>
      </p:sp>
    </p:spTree>
    <p:extLst>
      <p:ext uri="{BB962C8B-B14F-4D97-AF65-F5344CB8AC3E}">
        <p14:creationId xmlns:p14="http://schemas.microsoft.com/office/powerpoint/2010/main" val="9764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77000" y="5837238"/>
            <a:ext cx="1898650" cy="244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60511D-561E-3845-BFF3-54CF43BE9E97}" type="slidenum">
              <a:rPr lang="en-GB" sz="1000"/>
              <a:pPr/>
              <a:t>32</a:t>
            </a:fld>
            <a:endParaRPr lang="en-GB" sz="1000"/>
          </a:p>
        </p:txBody>
      </p:sp>
      <p:pic>
        <p:nvPicPr>
          <p:cNvPr id="57346" name="Picture 13" descr="library"/>
          <p:cNvPicPr>
            <a:picLocks noChangeAspect="1" noChangeArrowheads="1"/>
          </p:cNvPicPr>
          <p:nvPr/>
        </p:nvPicPr>
        <p:blipFill>
          <a:blip r:embed="rId3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0" y="32289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0" y="317182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0" y="730885"/>
            <a:ext cx="8885816" cy="504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endParaRPr lang="en-GB" sz="32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sz="32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en-GB" sz="3600" b="1" dirty="0">
                <a:solidFill>
                  <a:schemeClr val="accent2"/>
                </a:solidFill>
                <a:latin typeface="Arial" charset="0"/>
              </a:rPr>
              <a:t>Dank u </a:t>
            </a:r>
            <a:r>
              <a:rPr lang="en-GB" sz="3600" b="1" dirty="0" err="1">
                <a:solidFill>
                  <a:schemeClr val="accent2"/>
                </a:solidFill>
                <a:latin typeface="Arial" charset="0"/>
              </a:rPr>
              <a:t>wel</a:t>
            </a:r>
            <a:endParaRPr lang="en-GB" sz="36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sz="1800" b="1" dirty="0">
              <a:solidFill>
                <a:srgbClr val="B0BAEE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sz="1800" b="1" dirty="0">
              <a:solidFill>
                <a:srgbClr val="B0BAEE"/>
              </a:solidFill>
              <a:latin typeface="Arial" charset="0"/>
            </a:endParaRPr>
          </a:p>
          <a:p>
            <a:pPr algn="r">
              <a:buFont typeface="Arial" charset="0"/>
              <a:buNone/>
            </a:pPr>
            <a:endParaRPr lang="en-GB" b="1">
              <a:solidFill>
                <a:srgbClr val="B0BAEE"/>
              </a:solidFill>
              <a:latin typeface="Arial" charset="0"/>
            </a:endParaRPr>
          </a:p>
          <a:p>
            <a:pPr algn="r">
              <a:buFont typeface="Arial" charset="0"/>
              <a:buNone/>
            </a:pPr>
            <a:endParaRPr lang="en-GB" b="1" dirty="0">
              <a:solidFill>
                <a:srgbClr val="B0BAEE"/>
              </a:solidFill>
              <a:latin typeface="Arial" charset="0"/>
            </a:endParaRPr>
          </a:p>
          <a:p>
            <a:pPr algn="r">
              <a:buFont typeface="Arial" charset="0"/>
              <a:buNone/>
            </a:pPr>
            <a:r>
              <a:rPr lang="en-GB" b="1" dirty="0">
                <a:solidFill>
                  <a:srgbClr val="B0BAEE"/>
                </a:solidFill>
                <a:latin typeface="Arial" charset="0"/>
              </a:rPr>
              <a:t>Piet Van Mieghem</a:t>
            </a:r>
          </a:p>
          <a:p>
            <a:pPr algn="r">
              <a:buFont typeface="Arial" charset="0"/>
              <a:buNone/>
            </a:pPr>
            <a:r>
              <a:rPr lang="en-GB" b="1" dirty="0" err="1">
                <a:solidFill>
                  <a:srgbClr val="B0BAEE"/>
                </a:solidFill>
                <a:latin typeface="Arial" charset="0"/>
              </a:rPr>
              <a:t>P.F.A.VanMieghem@tudelft.nl</a:t>
            </a:r>
            <a:endParaRPr lang="en-GB" b="1" dirty="0">
              <a:solidFill>
                <a:srgbClr val="B0BAEE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sz="1800" b="1" dirty="0">
              <a:solidFill>
                <a:srgbClr val="546AD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95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91"/>
          <p:cNvSpPr>
            <a:spLocks noGrp="1" noChangeArrowheads="1"/>
          </p:cNvSpPr>
          <p:nvPr>
            <p:ph type="title"/>
          </p:nvPr>
        </p:nvSpPr>
        <p:spPr>
          <a:xfrm>
            <a:off x="166255" y="249550"/>
            <a:ext cx="8977745" cy="508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zh-CN" dirty="0">
                <a:ea typeface="SimSun" charset="-122"/>
              </a:rPr>
              <a:t>Three </a:t>
            </a:r>
            <a:r>
              <a:rPr lang="nl-NL" altLang="zh-CN" dirty="0" err="1">
                <a:ea typeface="SimSun" charset="-122"/>
              </a:rPr>
              <a:t>representations</a:t>
            </a:r>
            <a:r>
              <a:rPr lang="nl-NL" altLang="zh-CN" dirty="0">
                <a:ea typeface="SimSun" charset="-122"/>
              </a:rPr>
              <a:t> of </a:t>
            </a:r>
            <a:r>
              <a:rPr lang="nl-NL" altLang="zh-CN" dirty="0" err="1">
                <a:ea typeface="SimSun" charset="-122"/>
              </a:rPr>
              <a:t>undirected</a:t>
            </a:r>
            <a:r>
              <a:rPr lang="nl-NL" altLang="zh-CN" dirty="0">
                <a:ea typeface="SimSun" charset="-122"/>
              </a:rPr>
              <a:t> </a:t>
            </a:r>
            <a:r>
              <a:rPr lang="nl-NL" altLang="zh-CN" dirty="0" err="1">
                <a:ea typeface="SimSun" charset="-122"/>
              </a:rPr>
              <a:t>graphs</a:t>
            </a:r>
            <a:endParaRPr lang="nl-NL" altLang="zh-CN" dirty="0">
              <a:ea typeface="SimSun" charset="-122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13325" y="1742578"/>
            <a:ext cx="2455875" cy="1713544"/>
            <a:chOff x="685800" y="1708150"/>
            <a:chExt cx="2786063" cy="1860551"/>
          </a:xfrm>
        </p:grpSpPr>
        <p:sp>
          <p:nvSpPr>
            <p:cNvPr id="11274" name="Oval 9"/>
            <p:cNvSpPr>
              <a:spLocks noChangeArrowheads="1"/>
            </p:cNvSpPr>
            <p:nvPr/>
          </p:nvSpPr>
          <p:spPr bwMode="auto">
            <a:xfrm>
              <a:off x="685800" y="2011363"/>
              <a:ext cx="442913" cy="49053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l-NL" altLang="x-none" sz="1800">
                  <a:latin typeface="Times New Roman" charset="0"/>
                </a:rPr>
                <a:t>1</a:t>
              </a:r>
              <a:endParaRPr lang="en-GB" altLang="x-none" sz="18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1275" name="Oval 10"/>
            <p:cNvSpPr>
              <a:spLocks noChangeArrowheads="1"/>
            </p:cNvSpPr>
            <p:nvPr/>
          </p:nvSpPr>
          <p:spPr bwMode="auto">
            <a:xfrm>
              <a:off x="2909888" y="2468563"/>
              <a:ext cx="442913" cy="49053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l-NL" altLang="x-none" sz="1800">
                  <a:latin typeface="Times New Roman" charset="0"/>
                </a:rPr>
                <a:t>4</a:t>
              </a:r>
              <a:endParaRPr lang="en-GB" altLang="x-none" sz="18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1276" name="Oval 11"/>
            <p:cNvSpPr>
              <a:spLocks noChangeArrowheads="1"/>
            </p:cNvSpPr>
            <p:nvPr/>
          </p:nvSpPr>
          <p:spPr bwMode="auto">
            <a:xfrm>
              <a:off x="1447800" y="2544763"/>
              <a:ext cx="442913" cy="49053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l-NL" altLang="x-none" sz="1800">
                  <a:latin typeface="Times New Roman" charset="0"/>
                </a:rPr>
                <a:t>2</a:t>
              </a:r>
              <a:endParaRPr lang="en-GB" altLang="x-none" sz="18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1277" name="Oval 12"/>
            <p:cNvSpPr>
              <a:spLocks noChangeArrowheads="1"/>
            </p:cNvSpPr>
            <p:nvPr/>
          </p:nvSpPr>
          <p:spPr bwMode="auto">
            <a:xfrm>
              <a:off x="685800" y="3078163"/>
              <a:ext cx="442913" cy="49053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l-NL" altLang="x-none" sz="1800">
                  <a:latin typeface="Times New Roman" charset="0"/>
                </a:rPr>
                <a:t>6</a:t>
              </a:r>
              <a:endParaRPr lang="en-GB" altLang="x-none" sz="18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1278" name="Oval 13"/>
            <p:cNvSpPr>
              <a:spLocks noChangeArrowheads="1"/>
            </p:cNvSpPr>
            <p:nvPr/>
          </p:nvSpPr>
          <p:spPr bwMode="auto">
            <a:xfrm>
              <a:off x="2133600" y="3078163"/>
              <a:ext cx="442913" cy="49053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l-NL" altLang="x-none" sz="1800">
                  <a:latin typeface="Times New Roman" charset="0"/>
                </a:rPr>
                <a:t>5</a:t>
              </a:r>
              <a:endParaRPr lang="en-GB" altLang="x-none" sz="18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1279" name="Oval 14"/>
            <p:cNvSpPr>
              <a:spLocks noChangeArrowheads="1"/>
            </p:cNvSpPr>
            <p:nvPr/>
          </p:nvSpPr>
          <p:spPr bwMode="auto">
            <a:xfrm>
              <a:off x="2133600" y="2011363"/>
              <a:ext cx="442913" cy="49053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l-NL" altLang="x-none" sz="1800">
                  <a:latin typeface="Times New Roman" charset="0"/>
                </a:rPr>
                <a:t>3</a:t>
              </a:r>
              <a:endParaRPr lang="en-GB" altLang="x-none" sz="1800">
                <a:solidFill>
                  <a:schemeClr val="bg2"/>
                </a:solidFill>
                <a:latin typeface="Times New Roman" charset="0"/>
              </a:endParaRPr>
            </a:p>
          </p:txBody>
        </p:sp>
        <p:cxnSp>
          <p:nvCxnSpPr>
            <p:cNvPr id="11280" name="AutoShape 15"/>
            <p:cNvCxnSpPr>
              <a:cxnSpLocks noChangeShapeType="1"/>
              <a:stCxn id="11274" idx="6"/>
              <a:endCxn id="11279" idx="2"/>
            </p:cNvCxnSpPr>
            <p:nvPr/>
          </p:nvCxnSpPr>
          <p:spPr bwMode="auto">
            <a:xfrm>
              <a:off x="1128713" y="2257426"/>
              <a:ext cx="100488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AutoShape 16"/>
            <p:cNvCxnSpPr>
              <a:cxnSpLocks noChangeShapeType="1"/>
              <a:stCxn id="11274" idx="5"/>
              <a:endCxn id="11276" idx="2"/>
            </p:cNvCxnSpPr>
            <p:nvPr/>
          </p:nvCxnSpPr>
          <p:spPr bwMode="auto">
            <a:xfrm rot="16200000" flipH="1">
              <a:off x="1074737" y="2419351"/>
              <a:ext cx="360363" cy="384175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7"/>
            <p:cNvCxnSpPr>
              <a:cxnSpLocks noChangeShapeType="1"/>
              <a:stCxn id="11276" idx="3"/>
              <a:endCxn id="11277" idx="6"/>
            </p:cNvCxnSpPr>
            <p:nvPr/>
          </p:nvCxnSpPr>
          <p:spPr bwMode="auto">
            <a:xfrm rot="5400000">
              <a:off x="1139825" y="2952751"/>
              <a:ext cx="360363" cy="384175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AutoShape 18"/>
            <p:cNvCxnSpPr>
              <a:cxnSpLocks noChangeShapeType="1"/>
              <a:stCxn id="11277" idx="0"/>
              <a:endCxn id="11274" idx="4"/>
            </p:cNvCxnSpPr>
            <p:nvPr/>
          </p:nvCxnSpPr>
          <p:spPr bwMode="auto">
            <a:xfrm rot="-5400000">
              <a:off x="619125" y="2790826"/>
              <a:ext cx="576263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19"/>
            <p:cNvCxnSpPr>
              <a:cxnSpLocks noChangeShapeType="1"/>
              <a:stCxn id="11277" idx="5"/>
              <a:endCxn id="11278" idx="3"/>
            </p:cNvCxnSpPr>
            <p:nvPr/>
          </p:nvCxnSpPr>
          <p:spPr bwMode="auto">
            <a:xfrm rot="16200000" flipH="1">
              <a:off x="1630362" y="2930526"/>
              <a:ext cx="1588" cy="1135063"/>
            </a:xfrm>
            <a:prstGeom prst="curvedConnector3">
              <a:avLst>
                <a:gd name="adj1" fmla="val 1890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5" name="AutoShape 20"/>
            <p:cNvCxnSpPr>
              <a:cxnSpLocks noChangeShapeType="1"/>
              <a:stCxn id="11278" idx="0"/>
              <a:endCxn id="11276" idx="6"/>
            </p:cNvCxnSpPr>
            <p:nvPr/>
          </p:nvCxnSpPr>
          <p:spPr bwMode="auto">
            <a:xfrm rot="5400000" flipH="1">
              <a:off x="1979612" y="2701926"/>
              <a:ext cx="287338" cy="465138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6" name="AutoShape 21"/>
            <p:cNvCxnSpPr>
              <a:cxnSpLocks noChangeShapeType="1"/>
              <a:stCxn id="11278" idx="7"/>
              <a:endCxn id="11275" idx="3"/>
            </p:cNvCxnSpPr>
            <p:nvPr/>
          </p:nvCxnSpPr>
          <p:spPr bwMode="auto">
            <a:xfrm flipV="1">
              <a:off x="2511425" y="2887663"/>
              <a:ext cx="463550" cy="2619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AutoShape 22"/>
            <p:cNvCxnSpPr>
              <a:cxnSpLocks noChangeShapeType="1"/>
              <a:stCxn id="11279" idx="6"/>
              <a:endCxn id="11275" idx="1"/>
            </p:cNvCxnSpPr>
            <p:nvPr/>
          </p:nvCxnSpPr>
          <p:spPr bwMode="auto">
            <a:xfrm>
              <a:off x="2576513" y="2257426"/>
              <a:ext cx="398463" cy="2825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8" name="AutoShape 23"/>
            <p:cNvCxnSpPr>
              <a:cxnSpLocks noChangeShapeType="1"/>
              <a:stCxn id="11276" idx="7"/>
              <a:endCxn id="11279" idx="3"/>
            </p:cNvCxnSpPr>
            <p:nvPr/>
          </p:nvCxnSpPr>
          <p:spPr bwMode="auto">
            <a:xfrm flipV="1">
              <a:off x="1825625" y="2430463"/>
              <a:ext cx="373063" cy="1857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9" name="Text Box 24"/>
            <p:cNvSpPr txBox="1">
              <a:spLocks noChangeArrowheads="1"/>
            </p:cNvSpPr>
            <p:nvPr/>
          </p:nvSpPr>
          <p:spPr bwMode="auto">
            <a:xfrm>
              <a:off x="2768600" y="1708150"/>
              <a:ext cx="703263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Times New Roman" charset="0"/>
                </a:rPr>
                <a:t>N = 6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Times New Roman" charset="0"/>
                </a:rPr>
                <a:t>L = 9</a:t>
              </a:r>
            </a:p>
          </p:txBody>
        </p:sp>
      </p:grpSp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74225" y="4004459"/>
          <a:ext cx="3230321" cy="171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32" name="Equation" r:id="rId4" imgW="1943100" imgH="1282700" progId="Equation.3">
                  <p:embed/>
                </p:oleObj>
              </mc:Choice>
              <mc:Fallback>
                <p:oleObj name="Equation" r:id="rId4" imgW="1943100" imgH="1282700" progId="Equation.3">
                  <p:embed/>
                  <p:pic>
                    <p:nvPicPr>
                      <p:cNvPr id="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5" y="4004459"/>
                        <a:ext cx="3230321" cy="1719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B839E8-119F-C14B-8B21-36075B35A877}"/>
              </a:ext>
            </a:extLst>
          </p:cNvPr>
          <p:cNvSpPr txBox="1"/>
          <p:nvPr/>
        </p:nvSpPr>
        <p:spPr>
          <a:xfrm>
            <a:off x="407430" y="976436"/>
            <a:ext cx="2492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Topology domain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D23C25-7C53-F44F-A11C-12F95FB20E05}"/>
              </a:ext>
            </a:extLst>
          </p:cNvPr>
          <p:cNvSpPr txBox="1"/>
          <p:nvPr/>
        </p:nvSpPr>
        <p:spPr>
          <a:xfrm>
            <a:off x="3776237" y="973991"/>
            <a:ext cx="2365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Spectral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5198C1-3E0A-D844-860E-5C7C96CACB6D}"/>
                  </a:ext>
                </a:extLst>
              </p:cNvPr>
              <p:cNvSpPr/>
              <p:nvPr/>
            </p:nvSpPr>
            <p:spPr>
              <a:xfrm>
                <a:off x="3751934" y="2408228"/>
                <a:ext cx="1658858" cy="461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br>
                  <a:rPr lang="en-US" dirty="0">
                    <a:solidFill>
                      <a:srgbClr val="FF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5198C1-3E0A-D844-860E-5C7C96CAC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934" y="2408228"/>
                <a:ext cx="1658858" cy="461729"/>
              </a:xfrm>
              <a:prstGeom prst="rect">
                <a:avLst/>
              </a:prstGeom>
              <a:blipFill>
                <a:blip r:embed="rId6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E6DF60-DAA1-2841-8D41-2C899493DC4A}"/>
                  </a:ext>
                </a:extLst>
              </p:cNvPr>
              <p:cNvSpPr txBox="1"/>
              <p:nvPr/>
            </p:nvSpPr>
            <p:spPr>
              <a:xfrm>
                <a:off x="3776237" y="4094025"/>
                <a:ext cx="20771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orthogonal</a:t>
                </a:r>
              </a:p>
              <a:p>
                <a:r>
                  <a:rPr lang="en-US" sz="1800" dirty="0"/>
                  <a:t>eigenvector matrix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E6DF60-DAA1-2841-8D41-2C899493D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37" y="4094025"/>
                <a:ext cx="2077172" cy="646331"/>
              </a:xfrm>
              <a:prstGeom prst="rect">
                <a:avLst/>
              </a:prstGeom>
              <a:blipFill>
                <a:blip r:embed="rId7"/>
                <a:stretch>
                  <a:fillRect l="-1818" t="-1923" r="-121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FBAE25EE-DE51-424C-9F28-3F04162A3F96}"/>
              </a:ext>
            </a:extLst>
          </p:cNvPr>
          <p:cNvSpPr txBox="1"/>
          <p:nvPr/>
        </p:nvSpPr>
        <p:spPr>
          <a:xfrm>
            <a:off x="6484298" y="976054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Geometric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E6BE94-87DA-024F-97BA-A5A1080EABFD}"/>
                  </a:ext>
                </a:extLst>
              </p:cNvPr>
              <p:cNvSpPr txBox="1"/>
              <p:nvPr/>
            </p:nvSpPr>
            <p:spPr>
              <a:xfrm>
                <a:off x="3776236" y="4832405"/>
                <a:ext cx="1986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diagonal</a:t>
                </a:r>
              </a:p>
              <a:p>
                <a:r>
                  <a:rPr lang="en-US" sz="1800" dirty="0"/>
                  <a:t>eigenvalue matrix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E6BE94-87DA-024F-97BA-A5A1080EA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36" y="4832405"/>
                <a:ext cx="1986378" cy="646331"/>
              </a:xfrm>
              <a:prstGeom prst="rect">
                <a:avLst/>
              </a:prstGeom>
              <a:blipFill>
                <a:blip r:embed="rId8"/>
                <a:stretch>
                  <a:fillRect l="-1899" t="-3922" r="-126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48DCB99-7591-1B47-A9AC-DE56C40B1274}"/>
              </a:ext>
            </a:extLst>
          </p:cNvPr>
          <p:cNvSpPr txBox="1"/>
          <p:nvPr/>
        </p:nvSpPr>
        <p:spPr>
          <a:xfrm>
            <a:off x="6542109" y="4686512"/>
            <a:ext cx="266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Simplex in Euclidean</a:t>
            </a:r>
          </a:p>
          <a:p>
            <a:r>
              <a:rPr lang="en-US" sz="1800" i="1" dirty="0"/>
              <a:t>(N-1)</a:t>
            </a:r>
            <a:r>
              <a:rPr lang="en-US" sz="1800" dirty="0"/>
              <a:t>-dimensional space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7B8D65-567C-EB44-AACF-5164688DCD72}"/>
              </a:ext>
            </a:extLst>
          </p:cNvPr>
          <p:cNvGrpSpPr/>
          <p:nvPr/>
        </p:nvGrpSpPr>
        <p:grpSpPr>
          <a:xfrm>
            <a:off x="6268533" y="1307668"/>
            <a:ext cx="2770789" cy="3103560"/>
            <a:chOff x="6268533" y="1886170"/>
            <a:chExt cx="2770789" cy="310356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B4101E1-9EE1-4844-A627-E08C4E1411BA}"/>
                </a:ext>
              </a:extLst>
            </p:cNvPr>
            <p:cNvGrpSpPr/>
            <p:nvPr/>
          </p:nvGrpSpPr>
          <p:grpSpPr>
            <a:xfrm rot="20690770">
              <a:off x="6392536" y="2216866"/>
              <a:ext cx="2204510" cy="2653005"/>
              <a:chOff x="2058972" y="2961376"/>
              <a:chExt cx="2609550" cy="3402645"/>
            </a:xfrm>
          </p:grpSpPr>
          <p:sp>
            <p:nvSpPr>
              <p:cNvPr id="74" name="Isosceles Triangle 36">
                <a:extLst>
                  <a:ext uri="{FF2B5EF4-FFF2-40B4-BE49-F238E27FC236}">
                    <a16:creationId xmlns:a16="http://schemas.microsoft.com/office/drawing/2014/main" id="{64B2B8E2-7C1E-2E4F-80A1-BF92893C333C}"/>
                  </a:ext>
                </a:extLst>
              </p:cNvPr>
              <p:cNvSpPr/>
              <p:nvPr/>
            </p:nvSpPr>
            <p:spPr>
              <a:xfrm rot="16200000">
                <a:off x="1367243" y="3653105"/>
                <a:ext cx="3402131" cy="2018674"/>
              </a:xfrm>
              <a:prstGeom prst="triangle">
                <a:avLst>
                  <a:gd name="adj" fmla="val 3202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39">
                <a:extLst>
                  <a:ext uri="{FF2B5EF4-FFF2-40B4-BE49-F238E27FC236}">
                    <a16:creationId xmlns:a16="http://schemas.microsoft.com/office/drawing/2014/main" id="{6491F94E-313A-5F4D-837C-D6F3DFEC257A}"/>
                  </a:ext>
                </a:extLst>
              </p:cNvPr>
              <p:cNvSpPr/>
              <p:nvPr/>
            </p:nvSpPr>
            <p:spPr>
              <a:xfrm rot="5400000" flipH="1">
                <a:off x="2676386" y="4371884"/>
                <a:ext cx="3395142" cy="589131"/>
              </a:xfrm>
              <a:prstGeom prst="triangle">
                <a:avLst>
                  <a:gd name="adj" fmla="val 294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3E91E25-739F-A446-BA15-DFF6374BAB76}"/>
                </a:ext>
              </a:extLst>
            </p:cNvPr>
            <p:cNvCxnSpPr>
              <a:stCxn id="74" idx="0"/>
              <a:endCxn id="75" idx="0"/>
            </p:cNvCxnSpPr>
            <p:nvPr/>
          </p:nvCxnSpPr>
          <p:spPr>
            <a:xfrm flipV="1">
              <a:off x="6555474" y="3783379"/>
              <a:ext cx="2146284" cy="50824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C53D78F-2A1C-FE41-BD49-75935C64CC93}"/>
                </a:ext>
              </a:extLst>
            </p:cNvPr>
            <p:cNvSpPr txBox="1"/>
            <p:nvPr/>
          </p:nvSpPr>
          <p:spPr>
            <a:xfrm>
              <a:off x="6268533" y="414466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BFA64C4-08E5-EC4B-B266-35FCDCC5B1A0}"/>
                </a:ext>
              </a:extLst>
            </p:cNvPr>
            <p:cNvSpPr txBox="1"/>
            <p:nvPr/>
          </p:nvSpPr>
          <p:spPr>
            <a:xfrm>
              <a:off x="7795519" y="188617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85EBA7-63F5-4C45-8405-3A13E0E82A43}"/>
                </a:ext>
              </a:extLst>
            </p:cNvPr>
            <p:cNvSpPr txBox="1"/>
            <p:nvPr/>
          </p:nvSpPr>
          <p:spPr>
            <a:xfrm>
              <a:off x="8458743" y="458962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A2B8E8-48F5-214B-82F0-818F0803E627}"/>
                </a:ext>
              </a:extLst>
            </p:cNvPr>
            <p:cNvSpPr txBox="1"/>
            <p:nvPr/>
          </p:nvSpPr>
          <p:spPr>
            <a:xfrm>
              <a:off x="8715194" y="3513727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BDB007D-7C08-C947-A8BD-F77E644D7496}"/>
              </a:ext>
            </a:extLst>
          </p:cNvPr>
          <p:cNvSpPr/>
          <p:nvPr/>
        </p:nvSpPr>
        <p:spPr>
          <a:xfrm>
            <a:off x="0" y="6235708"/>
            <a:ext cx="730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bg2"/>
                </a:solidFill>
              </a:rPr>
              <a:t>Devriendt</a:t>
            </a:r>
            <a:r>
              <a:rPr lang="en-US" sz="1400" b="1" dirty="0">
                <a:solidFill>
                  <a:schemeClr val="bg2"/>
                </a:solidFill>
              </a:rPr>
              <a:t>, K. and P. Van Mieghem, "The Simplex Geometry of Graphs", </a:t>
            </a:r>
          </a:p>
          <a:p>
            <a:r>
              <a:rPr lang="en-US" sz="1400" b="1" dirty="0">
                <a:solidFill>
                  <a:schemeClr val="bg2"/>
                </a:solidFill>
              </a:rPr>
              <a:t>Journal of Complex Networks, Volume 7, Issue 4, pp. 469–49 August 2019.  </a:t>
            </a:r>
          </a:p>
        </p:txBody>
      </p:sp>
    </p:spTree>
    <p:extLst>
      <p:ext uri="{BB962C8B-B14F-4D97-AF65-F5344CB8AC3E}">
        <p14:creationId xmlns:p14="http://schemas.microsoft.com/office/powerpoint/2010/main" val="13411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5" grpId="0"/>
      <p:bldP spid="1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21B97E5-7FA5-CE46-AF62-6EF246F8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775"/>
            <a:ext cx="7756967" cy="622300"/>
          </a:xfrm>
        </p:spPr>
        <p:txBody>
          <a:bodyPr/>
          <a:lstStyle/>
          <a:p>
            <a:pPr algn="ctr"/>
            <a:r>
              <a:rPr lang="en-US" altLang="en-US"/>
              <a:t>Epidemische “compartimenten”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3A8E878-ADDE-D241-A1F0-CF2A85AD2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A3E16A8-2DEC-884D-8F1A-5E2584CD88EA}" type="slidenum">
              <a:rPr lang="en-US" altLang="nl-NL" sz="1000" smtClean="0"/>
              <a:pPr/>
              <a:t>5</a:t>
            </a:fld>
            <a:endParaRPr lang="en-US" altLang="nl-NL" sz="10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209935-DCC9-B14C-B30A-864F78991D7C}"/>
              </a:ext>
            </a:extLst>
          </p:cNvPr>
          <p:cNvGrpSpPr/>
          <p:nvPr/>
        </p:nvGrpSpPr>
        <p:grpSpPr>
          <a:xfrm>
            <a:off x="961516" y="1786992"/>
            <a:ext cx="7179691" cy="930255"/>
            <a:chOff x="961516" y="1379569"/>
            <a:chExt cx="7179691" cy="93025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02A8CD8-571A-8244-AE96-9059A4B7F6AB}"/>
                </a:ext>
              </a:extLst>
            </p:cNvPr>
            <p:cNvSpPr/>
            <p:nvPr/>
          </p:nvSpPr>
          <p:spPr bwMode="auto">
            <a:xfrm>
              <a:off x="961516" y="1544753"/>
              <a:ext cx="1807285" cy="765071"/>
            </a:xfrm>
            <a:prstGeom prst="roundRect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-65" charset="0"/>
                </a:rPr>
                <a:t>S</a:t>
              </a:r>
              <a:r>
                <a:rPr kumimoji="0" lang="nl-NL" sz="24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-65" charset="0"/>
                </a:rPr>
                <a:t>usceptible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3134572-0C3B-424A-A3C5-2F5005C10E55}"/>
                </a:ext>
              </a:extLst>
            </p:cNvPr>
            <p:cNvSpPr/>
            <p:nvPr/>
          </p:nvSpPr>
          <p:spPr bwMode="auto">
            <a:xfrm>
              <a:off x="3647719" y="1544753"/>
              <a:ext cx="1807285" cy="765071"/>
            </a:xfrm>
            <a:prstGeom prst="round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-65" charset="0"/>
                </a:rPr>
                <a:t>I</a:t>
              </a:r>
              <a:r>
                <a:rPr kumimoji="0" lang="nl-NL" sz="240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-65" charset="0"/>
                </a:rPr>
                <a:t>nfected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CF52E36A-DFBD-5A4C-89A9-15C36682E24D}"/>
                </a:ext>
              </a:extLst>
            </p:cNvPr>
            <p:cNvSpPr/>
            <p:nvPr/>
          </p:nvSpPr>
          <p:spPr bwMode="auto">
            <a:xfrm>
              <a:off x="6333922" y="1544753"/>
              <a:ext cx="1807285" cy="765071"/>
            </a:xfrm>
            <a:prstGeom prst="roundRect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ahoma" pitchFamily="-65" charset="0"/>
                </a:rPr>
                <a:t>R</a:t>
              </a:r>
              <a:r>
                <a:rPr kumimoji="0" lang="nl-NL" sz="240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ahoma" pitchFamily="-65" charset="0"/>
                </a:rPr>
                <a:t>emoved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1714C68-F33D-D341-A4D6-1DC41C0CDD16}"/>
                </a:ext>
              </a:extLst>
            </p:cNvPr>
            <p:cNvCxnSpPr>
              <a:stCxn id="5" idx="3"/>
              <a:endCxn id="32" idx="1"/>
            </p:cNvCxnSpPr>
            <p:nvPr/>
          </p:nvCxnSpPr>
          <p:spPr bwMode="auto">
            <a:xfrm>
              <a:off x="2768801" y="1927289"/>
              <a:ext cx="87891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3E628B3-0BA5-6749-B67A-BEF6CE6AA052}"/>
                </a:ext>
              </a:extLst>
            </p:cNvPr>
            <p:cNvCxnSpPr>
              <a:stCxn id="32" idx="3"/>
              <a:endCxn id="33" idx="1"/>
            </p:cNvCxnSpPr>
            <p:nvPr/>
          </p:nvCxnSpPr>
          <p:spPr bwMode="auto">
            <a:xfrm>
              <a:off x="5455004" y="1927289"/>
              <a:ext cx="87891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B0DCE8C-ECC9-6D4E-9DAD-5139DD4992CD}"/>
                    </a:ext>
                  </a:extLst>
                </p:cNvPr>
                <p:cNvSpPr txBox="1"/>
                <p:nvPr/>
              </p:nvSpPr>
              <p:spPr>
                <a:xfrm>
                  <a:off x="2970214" y="1379569"/>
                  <a:ext cx="4760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nl-NL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B0DCE8C-ECC9-6D4E-9DAD-5139DD499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214" y="1379569"/>
                  <a:ext cx="476091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1098D78-769B-6E44-85D4-2E9E10CC41C2}"/>
                    </a:ext>
                  </a:extLst>
                </p:cNvPr>
                <p:cNvSpPr txBox="1"/>
                <p:nvPr/>
              </p:nvSpPr>
              <p:spPr>
                <a:xfrm>
                  <a:off x="5665457" y="1411405"/>
                  <a:ext cx="45801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1098D78-769B-6E44-85D4-2E9E10CC4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5457" y="1411405"/>
                  <a:ext cx="45801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EBB48A-4C64-B846-9F90-398F9F686389}"/>
              </a:ext>
            </a:extLst>
          </p:cNvPr>
          <p:cNvGrpSpPr/>
          <p:nvPr/>
        </p:nvGrpSpPr>
        <p:grpSpPr>
          <a:xfrm>
            <a:off x="917148" y="3607810"/>
            <a:ext cx="4493488" cy="1144942"/>
            <a:chOff x="917148" y="2897128"/>
            <a:chExt cx="4493488" cy="1144942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861FA20-36D6-2C40-A8D7-EFA4419980CC}"/>
                </a:ext>
              </a:extLst>
            </p:cNvPr>
            <p:cNvSpPr/>
            <p:nvPr/>
          </p:nvSpPr>
          <p:spPr bwMode="auto">
            <a:xfrm>
              <a:off x="917148" y="3039816"/>
              <a:ext cx="1807285" cy="765071"/>
            </a:xfrm>
            <a:prstGeom prst="roundRect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-65" charset="0"/>
                </a:rPr>
                <a:t>S</a:t>
              </a:r>
              <a:r>
                <a:rPr kumimoji="0" lang="nl-NL" sz="24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Tahoma" pitchFamily="-65" charset="0"/>
                </a:rPr>
                <a:t>usceptible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C881E813-77EA-AF42-9F6B-2297AF499B9E}"/>
                </a:ext>
              </a:extLst>
            </p:cNvPr>
            <p:cNvSpPr/>
            <p:nvPr/>
          </p:nvSpPr>
          <p:spPr bwMode="auto">
            <a:xfrm>
              <a:off x="3603351" y="3039816"/>
              <a:ext cx="1807285" cy="765071"/>
            </a:xfrm>
            <a:prstGeom prst="round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-65" charset="0"/>
                </a:rPr>
                <a:t>I</a:t>
              </a:r>
              <a:r>
                <a:rPr kumimoji="0" lang="nl-NL" sz="240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-65" charset="0"/>
                </a:rPr>
                <a:t>nfected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6FB5218-9A55-0E4F-831A-682BD881FE0F}"/>
                </a:ext>
              </a:extLst>
            </p:cNvPr>
            <p:cNvCxnSpPr>
              <a:stCxn id="38" idx="3"/>
              <a:endCxn id="39" idx="1"/>
            </p:cNvCxnSpPr>
            <p:nvPr/>
          </p:nvCxnSpPr>
          <p:spPr bwMode="auto">
            <a:xfrm>
              <a:off x="2724433" y="3422352"/>
              <a:ext cx="87891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50000E11-DD24-4C4F-B598-9AD0C13CC0FD}"/>
                </a:ext>
              </a:extLst>
            </p:cNvPr>
            <p:cNvCxnSpPr>
              <a:stCxn id="39" idx="2"/>
              <a:endCxn id="38" idx="2"/>
            </p:cNvCxnSpPr>
            <p:nvPr/>
          </p:nvCxnSpPr>
          <p:spPr bwMode="auto">
            <a:xfrm rot="5400000">
              <a:off x="3163893" y="2461786"/>
              <a:ext cx="12700" cy="268620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AD4EA10-0F1D-1B40-AD3B-7C0EFEEA0382}"/>
                    </a:ext>
                  </a:extLst>
                </p:cNvPr>
                <p:cNvSpPr txBox="1"/>
                <p:nvPr/>
              </p:nvSpPr>
              <p:spPr>
                <a:xfrm>
                  <a:off x="2970214" y="2897128"/>
                  <a:ext cx="4760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nl-NL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AD4EA10-0F1D-1B40-AD3B-7C0EFEEA0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214" y="2897128"/>
                  <a:ext cx="476091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EC3F96-FED8-6F40-ACAF-84EFC5E4A206}"/>
                    </a:ext>
                  </a:extLst>
                </p:cNvPr>
                <p:cNvSpPr txBox="1"/>
                <p:nvPr/>
              </p:nvSpPr>
              <p:spPr>
                <a:xfrm>
                  <a:off x="2970214" y="3580405"/>
                  <a:ext cx="45801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nl-NL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EC3F96-FED8-6F40-ACAF-84EFC5E4A2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214" y="3580405"/>
                  <a:ext cx="45801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1A8F2C-535C-8448-9E59-4090863B2C4E}"/>
              </a:ext>
            </a:extLst>
          </p:cNvPr>
          <p:cNvSpPr txBox="1"/>
          <p:nvPr/>
        </p:nvSpPr>
        <p:spPr>
          <a:xfrm>
            <a:off x="7331078" y="5194300"/>
            <a:ext cx="1187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Grafen!</a:t>
            </a:r>
          </a:p>
        </p:txBody>
      </p:sp>
    </p:spTree>
    <p:extLst>
      <p:ext uri="{BB962C8B-B14F-4D97-AF65-F5344CB8AC3E}">
        <p14:creationId xmlns:p14="http://schemas.microsoft.com/office/powerpoint/2010/main" val="17077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229679"/>
            <a:ext cx="8452971" cy="622300"/>
          </a:xfrm>
        </p:spPr>
        <p:txBody>
          <a:bodyPr/>
          <a:lstStyle/>
          <a:p>
            <a:pPr algn="ctr"/>
            <a:r>
              <a:rPr lang="en-US"/>
              <a:t>Lokale </a:t>
            </a:r>
            <a:r>
              <a:rPr lang="en-US" dirty="0"/>
              <a:t>Regel – </a:t>
            </a:r>
            <a:r>
              <a:rPr lang="en-US" dirty="0" err="1"/>
              <a:t>Globaal</a:t>
            </a:r>
            <a:r>
              <a:rPr lang="en-US" dirty="0"/>
              <a:t> </a:t>
            </a:r>
            <a:r>
              <a:rPr lang="en-US" dirty="0" err="1"/>
              <a:t>gedrag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77000" y="5815722"/>
            <a:ext cx="1905000" cy="228600"/>
          </a:xfrm>
        </p:spPr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7" name="AutoShape 109"/>
          <p:cNvCxnSpPr>
            <a:cxnSpLocks noChangeShapeType="1"/>
            <a:stCxn id="67" idx="1"/>
            <a:endCxn id="67" idx="1"/>
          </p:cNvCxnSpPr>
          <p:nvPr/>
        </p:nvCxnSpPr>
        <p:spPr bwMode="auto">
          <a:xfrm>
            <a:off x="39688" y="5492596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AutoShape 110"/>
          <p:cNvCxnSpPr>
            <a:cxnSpLocks noChangeShapeType="1"/>
            <a:stCxn id="67" idx="1"/>
            <a:endCxn id="67" idx="1"/>
          </p:cNvCxnSpPr>
          <p:nvPr/>
        </p:nvCxnSpPr>
        <p:spPr bwMode="auto">
          <a:xfrm>
            <a:off x="39688" y="5492596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4" name="Group 133"/>
          <p:cNvGrpSpPr/>
          <p:nvPr/>
        </p:nvGrpSpPr>
        <p:grpSpPr>
          <a:xfrm>
            <a:off x="39688" y="3806671"/>
            <a:ext cx="9110662" cy="2022694"/>
            <a:chOff x="39688" y="3781425"/>
            <a:chExt cx="9110662" cy="2022694"/>
          </a:xfrm>
        </p:grpSpPr>
        <p:sp>
          <p:nvSpPr>
            <p:cNvPr id="6" name="Line 182"/>
            <p:cNvSpPr>
              <a:spLocks noChangeShapeType="1"/>
            </p:cNvSpPr>
            <p:nvPr/>
          </p:nvSpPr>
          <p:spPr bwMode="auto">
            <a:xfrm>
              <a:off x="3259138" y="4448175"/>
              <a:ext cx="1185862" cy="333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Line 111"/>
            <p:cNvSpPr>
              <a:spLocks noChangeShapeType="1"/>
            </p:cNvSpPr>
            <p:nvPr/>
          </p:nvSpPr>
          <p:spPr bwMode="auto">
            <a:xfrm>
              <a:off x="1406525" y="4972050"/>
              <a:ext cx="979488" cy="166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Line 114"/>
            <p:cNvSpPr>
              <a:spLocks noChangeShapeType="1"/>
            </p:cNvSpPr>
            <p:nvPr/>
          </p:nvSpPr>
          <p:spPr bwMode="auto">
            <a:xfrm flipH="1">
              <a:off x="3248025" y="4071938"/>
              <a:ext cx="231775" cy="385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Line 115"/>
            <p:cNvSpPr>
              <a:spLocks noChangeShapeType="1"/>
            </p:cNvSpPr>
            <p:nvPr/>
          </p:nvSpPr>
          <p:spPr bwMode="auto">
            <a:xfrm flipV="1">
              <a:off x="2386013" y="4776788"/>
              <a:ext cx="882650" cy="361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116"/>
            <p:cNvSpPr>
              <a:spLocks noChangeShapeType="1"/>
            </p:cNvSpPr>
            <p:nvPr/>
          </p:nvSpPr>
          <p:spPr bwMode="auto">
            <a:xfrm>
              <a:off x="2386013" y="5138738"/>
              <a:ext cx="619125" cy="1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Line 117"/>
            <p:cNvSpPr>
              <a:spLocks noChangeShapeType="1"/>
            </p:cNvSpPr>
            <p:nvPr/>
          </p:nvSpPr>
          <p:spPr bwMode="auto">
            <a:xfrm>
              <a:off x="3252788" y="4776788"/>
              <a:ext cx="515937" cy="542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119"/>
            <p:cNvSpPr>
              <a:spLocks/>
            </p:cNvSpPr>
            <p:nvPr/>
          </p:nvSpPr>
          <p:spPr bwMode="auto">
            <a:xfrm>
              <a:off x="1411288" y="4981575"/>
              <a:ext cx="2347912" cy="403225"/>
            </a:xfrm>
            <a:custGeom>
              <a:avLst/>
              <a:gdLst>
                <a:gd name="T0" fmla="*/ 0 w 1365"/>
                <a:gd name="T1" fmla="*/ 0 h 254"/>
                <a:gd name="T2" fmla="*/ 213 w 1365"/>
                <a:gd name="T3" fmla="*/ 213 h 254"/>
                <a:gd name="T4" fmla="*/ 1113 w 1365"/>
                <a:gd name="T5" fmla="*/ 249 h 254"/>
                <a:gd name="T6" fmla="*/ 1365 w 1365"/>
                <a:gd name="T7" fmla="*/ 20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5" h="254">
                  <a:moveTo>
                    <a:pt x="0" y="0"/>
                  </a:moveTo>
                  <a:cubicBezTo>
                    <a:pt x="14" y="86"/>
                    <a:pt x="28" y="172"/>
                    <a:pt x="213" y="213"/>
                  </a:cubicBezTo>
                  <a:cubicBezTo>
                    <a:pt x="398" y="254"/>
                    <a:pt x="921" y="250"/>
                    <a:pt x="1113" y="249"/>
                  </a:cubicBezTo>
                  <a:cubicBezTo>
                    <a:pt x="1305" y="248"/>
                    <a:pt x="1335" y="226"/>
                    <a:pt x="1365" y="20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120"/>
            <p:cNvSpPr>
              <a:spLocks/>
            </p:cNvSpPr>
            <p:nvPr/>
          </p:nvSpPr>
          <p:spPr bwMode="auto">
            <a:xfrm>
              <a:off x="3259138" y="4416425"/>
              <a:ext cx="1939925" cy="365125"/>
            </a:xfrm>
            <a:custGeom>
              <a:avLst/>
              <a:gdLst>
                <a:gd name="T0" fmla="*/ 0 w 1128"/>
                <a:gd name="T1" fmla="*/ 230 h 230"/>
                <a:gd name="T2" fmla="*/ 507 w 1128"/>
                <a:gd name="T3" fmla="*/ 17 h 230"/>
                <a:gd name="T4" fmla="*/ 1128 w 1128"/>
                <a:gd name="T5" fmla="*/ 1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8" h="230">
                  <a:moveTo>
                    <a:pt x="0" y="230"/>
                  </a:moveTo>
                  <a:cubicBezTo>
                    <a:pt x="159" y="132"/>
                    <a:pt x="319" y="34"/>
                    <a:pt x="507" y="17"/>
                  </a:cubicBezTo>
                  <a:cubicBezTo>
                    <a:pt x="695" y="0"/>
                    <a:pt x="911" y="64"/>
                    <a:pt x="1128" y="12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ine 123"/>
            <p:cNvSpPr>
              <a:spLocks noChangeShapeType="1"/>
            </p:cNvSpPr>
            <p:nvPr/>
          </p:nvSpPr>
          <p:spPr bwMode="auto">
            <a:xfrm flipV="1">
              <a:off x="3263900" y="4772025"/>
              <a:ext cx="1155700" cy="1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124"/>
            <p:cNvSpPr>
              <a:spLocks noChangeShapeType="1"/>
            </p:cNvSpPr>
            <p:nvPr/>
          </p:nvSpPr>
          <p:spPr bwMode="auto">
            <a:xfrm flipV="1">
              <a:off x="4419600" y="4176713"/>
              <a:ext cx="263525" cy="6000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125"/>
            <p:cNvSpPr>
              <a:spLocks noChangeShapeType="1"/>
            </p:cNvSpPr>
            <p:nvPr/>
          </p:nvSpPr>
          <p:spPr bwMode="auto">
            <a:xfrm flipV="1">
              <a:off x="3759200" y="5153025"/>
              <a:ext cx="882650" cy="157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Line 126"/>
            <p:cNvSpPr>
              <a:spLocks noChangeShapeType="1"/>
            </p:cNvSpPr>
            <p:nvPr/>
          </p:nvSpPr>
          <p:spPr bwMode="auto">
            <a:xfrm flipH="1">
              <a:off x="4635500" y="4619625"/>
              <a:ext cx="557213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Line 127"/>
            <p:cNvSpPr>
              <a:spLocks noChangeShapeType="1"/>
            </p:cNvSpPr>
            <p:nvPr/>
          </p:nvSpPr>
          <p:spPr bwMode="auto">
            <a:xfrm>
              <a:off x="5192713" y="4624388"/>
              <a:ext cx="666750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Line 128"/>
            <p:cNvSpPr>
              <a:spLocks noChangeShapeType="1"/>
            </p:cNvSpPr>
            <p:nvPr/>
          </p:nvSpPr>
          <p:spPr bwMode="auto">
            <a:xfrm flipH="1" flipV="1">
              <a:off x="5487988" y="4329113"/>
              <a:ext cx="376237" cy="4619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ine 129"/>
            <p:cNvSpPr>
              <a:spLocks noChangeShapeType="1"/>
            </p:cNvSpPr>
            <p:nvPr/>
          </p:nvSpPr>
          <p:spPr bwMode="auto">
            <a:xfrm flipV="1">
              <a:off x="5481638" y="4191000"/>
              <a:ext cx="857250" cy="133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Line 130"/>
            <p:cNvSpPr>
              <a:spLocks noChangeShapeType="1"/>
            </p:cNvSpPr>
            <p:nvPr/>
          </p:nvSpPr>
          <p:spPr bwMode="auto">
            <a:xfrm>
              <a:off x="5749925" y="4076700"/>
              <a:ext cx="593725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Line 131"/>
            <p:cNvSpPr>
              <a:spLocks noChangeShapeType="1"/>
            </p:cNvSpPr>
            <p:nvPr/>
          </p:nvSpPr>
          <p:spPr bwMode="auto">
            <a:xfrm>
              <a:off x="5487988" y="4324350"/>
              <a:ext cx="107315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Line 132"/>
            <p:cNvSpPr>
              <a:spLocks noChangeShapeType="1"/>
            </p:cNvSpPr>
            <p:nvPr/>
          </p:nvSpPr>
          <p:spPr bwMode="auto">
            <a:xfrm>
              <a:off x="4676775" y="4176713"/>
              <a:ext cx="820738" cy="142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Line 133"/>
            <p:cNvSpPr>
              <a:spLocks noChangeShapeType="1"/>
            </p:cNvSpPr>
            <p:nvPr/>
          </p:nvSpPr>
          <p:spPr bwMode="auto">
            <a:xfrm>
              <a:off x="5183188" y="4610100"/>
              <a:ext cx="928687" cy="719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Line 134"/>
            <p:cNvSpPr>
              <a:spLocks noChangeShapeType="1"/>
            </p:cNvSpPr>
            <p:nvPr/>
          </p:nvSpPr>
          <p:spPr bwMode="auto">
            <a:xfrm flipV="1">
              <a:off x="5187950" y="4191000"/>
              <a:ext cx="1130300" cy="423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Line 135"/>
            <p:cNvSpPr>
              <a:spLocks noChangeShapeType="1"/>
            </p:cNvSpPr>
            <p:nvPr/>
          </p:nvSpPr>
          <p:spPr bwMode="auto">
            <a:xfrm flipV="1">
              <a:off x="6550025" y="4076700"/>
              <a:ext cx="334963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Line 136"/>
            <p:cNvSpPr>
              <a:spLocks noChangeShapeType="1"/>
            </p:cNvSpPr>
            <p:nvPr/>
          </p:nvSpPr>
          <p:spPr bwMode="auto">
            <a:xfrm>
              <a:off x="6550025" y="4614863"/>
              <a:ext cx="701675" cy="371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Line 137"/>
            <p:cNvSpPr>
              <a:spLocks noChangeShapeType="1"/>
            </p:cNvSpPr>
            <p:nvPr/>
          </p:nvSpPr>
          <p:spPr bwMode="auto">
            <a:xfrm>
              <a:off x="6880225" y="4081463"/>
              <a:ext cx="346075" cy="266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Line 138"/>
            <p:cNvSpPr>
              <a:spLocks noChangeShapeType="1"/>
            </p:cNvSpPr>
            <p:nvPr/>
          </p:nvSpPr>
          <p:spPr bwMode="auto">
            <a:xfrm flipV="1">
              <a:off x="7245350" y="4432300"/>
              <a:ext cx="419100" cy="552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Line 139"/>
            <p:cNvSpPr>
              <a:spLocks noChangeShapeType="1"/>
            </p:cNvSpPr>
            <p:nvPr/>
          </p:nvSpPr>
          <p:spPr bwMode="auto">
            <a:xfrm>
              <a:off x="7237413" y="4984750"/>
              <a:ext cx="606425" cy="17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Line 140"/>
            <p:cNvSpPr>
              <a:spLocks noChangeShapeType="1"/>
            </p:cNvSpPr>
            <p:nvPr/>
          </p:nvSpPr>
          <p:spPr bwMode="auto">
            <a:xfrm>
              <a:off x="7850188" y="5156200"/>
              <a:ext cx="639762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Line 141"/>
            <p:cNvSpPr>
              <a:spLocks noChangeShapeType="1"/>
            </p:cNvSpPr>
            <p:nvPr/>
          </p:nvSpPr>
          <p:spPr bwMode="auto">
            <a:xfrm flipV="1">
              <a:off x="7245350" y="4787900"/>
              <a:ext cx="914400" cy="196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Line 142"/>
            <p:cNvSpPr>
              <a:spLocks noChangeShapeType="1"/>
            </p:cNvSpPr>
            <p:nvPr/>
          </p:nvSpPr>
          <p:spPr bwMode="auto">
            <a:xfrm flipV="1">
              <a:off x="7251700" y="4184650"/>
              <a:ext cx="955675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Line 143"/>
            <p:cNvSpPr>
              <a:spLocks noChangeShapeType="1"/>
            </p:cNvSpPr>
            <p:nvPr/>
          </p:nvSpPr>
          <p:spPr bwMode="auto">
            <a:xfrm flipV="1">
              <a:off x="7245350" y="4076700"/>
              <a:ext cx="1416050" cy="920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Line 144"/>
            <p:cNvSpPr>
              <a:spLocks noChangeShapeType="1"/>
            </p:cNvSpPr>
            <p:nvPr/>
          </p:nvSpPr>
          <p:spPr bwMode="auto">
            <a:xfrm>
              <a:off x="8661400" y="4083050"/>
              <a:ext cx="90488" cy="552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Freeform 145"/>
            <p:cNvSpPr>
              <a:spLocks/>
            </p:cNvSpPr>
            <p:nvPr/>
          </p:nvSpPr>
          <p:spPr bwMode="auto">
            <a:xfrm>
              <a:off x="4651375" y="4867275"/>
              <a:ext cx="2614613" cy="438150"/>
            </a:xfrm>
            <a:custGeom>
              <a:avLst/>
              <a:gdLst>
                <a:gd name="T0" fmla="*/ 0 w 1520"/>
                <a:gd name="T1" fmla="*/ 186 h 276"/>
                <a:gd name="T2" fmla="*/ 392 w 1520"/>
                <a:gd name="T3" fmla="*/ 250 h 276"/>
                <a:gd name="T4" fmla="*/ 952 w 1520"/>
                <a:gd name="T5" fmla="*/ 30 h 276"/>
                <a:gd name="T6" fmla="*/ 1520 w 1520"/>
                <a:gd name="T7" fmla="*/ 7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76">
                  <a:moveTo>
                    <a:pt x="0" y="186"/>
                  </a:moveTo>
                  <a:cubicBezTo>
                    <a:pt x="116" y="231"/>
                    <a:pt x="233" y="276"/>
                    <a:pt x="392" y="250"/>
                  </a:cubicBezTo>
                  <a:cubicBezTo>
                    <a:pt x="551" y="224"/>
                    <a:pt x="764" y="60"/>
                    <a:pt x="952" y="30"/>
                  </a:cubicBezTo>
                  <a:cubicBezTo>
                    <a:pt x="1140" y="0"/>
                    <a:pt x="1330" y="35"/>
                    <a:pt x="1520" y="7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Line 146"/>
            <p:cNvSpPr>
              <a:spLocks noChangeShapeType="1"/>
            </p:cNvSpPr>
            <p:nvPr/>
          </p:nvSpPr>
          <p:spPr bwMode="auto">
            <a:xfrm flipV="1">
              <a:off x="1431925" y="4457700"/>
              <a:ext cx="1857375" cy="514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3268663" y="4033838"/>
              <a:ext cx="407987" cy="109537"/>
            </a:xfrm>
            <a:custGeom>
              <a:avLst/>
              <a:gdLst>
                <a:gd name="T0" fmla="*/ 0 w 237"/>
                <a:gd name="T1" fmla="*/ 69 h 69"/>
                <a:gd name="T2" fmla="*/ 117 w 237"/>
                <a:gd name="T3" fmla="*/ 66 h 69"/>
                <a:gd name="T4" fmla="*/ 237 w 237"/>
                <a:gd name="T5" fmla="*/ 0 h 69"/>
                <a:gd name="T6" fmla="*/ 120 w 237"/>
                <a:gd name="T7" fmla="*/ 0 h 69"/>
                <a:gd name="T8" fmla="*/ 0 w 237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69">
                  <a:moveTo>
                    <a:pt x="0" y="69"/>
                  </a:moveTo>
                  <a:lnTo>
                    <a:pt x="117" y="66"/>
                  </a:lnTo>
                  <a:lnTo>
                    <a:pt x="237" y="0"/>
                  </a:lnTo>
                  <a:lnTo>
                    <a:pt x="12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016250" y="4391025"/>
              <a:ext cx="490538" cy="133350"/>
            </a:xfrm>
            <a:custGeom>
              <a:avLst/>
              <a:gdLst>
                <a:gd name="T0" fmla="*/ 135 w 285"/>
                <a:gd name="T1" fmla="*/ 6 h 84"/>
                <a:gd name="T2" fmla="*/ 285 w 285"/>
                <a:gd name="T3" fmla="*/ 0 h 84"/>
                <a:gd name="T4" fmla="*/ 150 w 285"/>
                <a:gd name="T5" fmla="*/ 84 h 84"/>
                <a:gd name="T6" fmla="*/ 0 w 285"/>
                <a:gd name="T7" fmla="*/ 84 h 84"/>
                <a:gd name="T8" fmla="*/ 135 w 285"/>
                <a:gd name="T9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84">
                  <a:moveTo>
                    <a:pt x="135" y="6"/>
                  </a:moveTo>
                  <a:lnTo>
                    <a:pt x="285" y="0"/>
                  </a:lnTo>
                  <a:lnTo>
                    <a:pt x="150" y="84"/>
                  </a:lnTo>
                  <a:lnTo>
                    <a:pt x="0" y="84"/>
                  </a:lnTo>
                  <a:lnTo>
                    <a:pt x="135" y="6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2062163" y="5053013"/>
              <a:ext cx="654050" cy="180975"/>
            </a:xfrm>
            <a:custGeom>
              <a:avLst/>
              <a:gdLst>
                <a:gd name="T0" fmla="*/ 0 w 381"/>
                <a:gd name="T1" fmla="*/ 114 h 114"/>
                <a:gd name="T2" fmla="*/ 177 w 381"/>
                <a:gd name="T3" fmla="*/ 0 h 114"/>
                <a:gd name="T4" fmla="*/ 381 w 381"/>
                <a:gd name="T5" fmla="*/ 0 h 114"/>
                <a:gd name="T6" fmla="*/ 213 w 381"/>
                <a:gd name="T7" fmla="*/ 114 h 114"/>
                <a:gd name="T8" fmla="*/ 0 w 381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14">
                  <a:moveTo>
                    <a:pt x="0" y="114"/>
                  </a:moveTo>
                  <a:lnTo>
                    <a:pt x="177" y="0"/>
                  </a:lnTo>
                  <a:lnTo>
                    <a:pt x="381" y="0"/>
                  </a:lnTo>
                  <a:lnTo>
                    <a:pt x="213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2995613" y="4700588"/>
              <a:ext cx="541337" cy="176212"/>
            </a:xfrm>
            <a:custGeom>
              <a:avLst/>
              <a:gdLst>
                <a:gd name="T0" fmla="*/ 174 w 315"/>
                <a:gd name="T1" fmla="*/ 0 h 111"/>
                <a:gd name="T2" fmla="*/ 315 w 315"/>
                <a:gd name="T3" fmla="*/ 0 h 111"/>
                <a:gd name="T4" fmla="*/ 159 w 315"/>
                <a:gd name="T5" fmla="*/ 111 h 111"/>
                <a:gd name="T6" fmla="*/ 0 w 315"/>
                <a:gd name="T7" fmla="*/ 111 h 111"/>
                <a:gd name="T8" fmla="*/ 174 w 31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111">
                  <a:moveTo>
                    <a:pt x="174" y="0"/>
                  </a:moveTo>
                  <a:lnTo>
                    <a:pt x="315" y="0"/>
                  </a:lnTo>
                  <a:lnTo>
                    <a:pt x="159" y="111"/>
                  </a:lnTo>
                  <a:lnTo>
                    <a:pt x="0" y="11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2716213" y="5062538"/>
              <a:ext cx="609600" cy="176212"/>
            </a:xfrm>
            <a:custGeom>
              <a:avLst/>
              <a:gdLst>
                <a:gd name="T0" fmla="*/ 156 w 354"/>
                <a:gd name="T1" fmla="*/ 0 h 111"/>
                <a:gd name="T2" fmla="*/ 354 w 354"/>
                <a:gd name="T3" fmla="*/ 0 h 111"/>
                <a:gd name="T4" fmla="*/ 198 w 354"/>
                <a:gd name="T5" fmla="*/ 111 h 111"/>
                <a:gd name="T6" fmla="*/ 0 w 354"/>
                <a:gd name="T7" fmla="*/ 111 h 111"/>
                <a:gd name="T8" fmla="*/ 156 w 354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111">
                  <a:moveTo>
                    <a:pt x="156" y="0"/>
                  </a:moveTo>
                  <a:lnTo>
                    <a:pt x="354" y="0"/>
                  </a:lnTo>
                  <a:lnTo>
                    <a:pt x="198" y="111"/>
                  </a:lnTo>
                  <a:lnTo>
                    <a:pt x="0" y="11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4470400" y="4129088"/>
              <a:ext cx="433388" cy="138112"/>
            </a:xfrm>
            <a:custGeom>
              <a:avLst/>
              <a:gdLst>
                <a:gd name="T0" fmla="*/ 108 w 252"/>
                <a:gd name="T1" fmla="*/ 3 h 87"/>
                <a:gd name="T2" fmla="*/ 252 w 252"/>
                <a:gd name="T3" fmla="*/ 0 h 87"/>
                <a:gd name="T4" fmla="*/ 138 w 252"/>
                <a:gd name="T5" fmla="*/ 87 h 87"/>
                <a:gd name="T6" fmla="*/ 0 w 252"/>
                <a:gd name="T7" fmla="*/ 87 h 87"/>
                <a:gd name="T8" fmla="*/ 108 w 252"/>
                <a:gd name="T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87">
                  <a:moveTo>
                    <a:pt x="108" y="3"/>
                  </a:moveTo>
                  <a:lnTo>
                    <a:pt x="252" y="0"/>
                  </a:lnTo>
                  <a:lnTo>
                    <a:pt x="138" y="87"/>
                  </a:lnTo>
                  <a:lnTo>
                    <a:pt x="0" y="87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4160838" y="4700588"/>
              <a:ext cx="522287" cy="176212"/>
            </a:xfrm>
            <a:custGeom>
              <a:avLst/>
              <a:gdLst>
                <a:gd name="T0" fmla="*/ 141 w 303"/>
                <a:gd name="T1" fmla="*/ 0 h 111"/>
                <a:gd name="T2" fmla="*/ 303 w 303"/>
                <a:gd name="T3" fmla="*/ 0 h 111"/>
                <a:gd name="T4" fmla="*/ 177 w 303"/>
                <a:gd name="T5" fmla="*/ 111 h 111"/>
                <a:gd name="T6" fmla="*/ 0 w 303"/>
                <a:gd name="T7" fmla="*/ 111 h 111"/>
                <a:gd name="T8" fmla="*/ 141 w 303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11">
                  <a:moveTo>
                    <a:pt x="141" y="0"/>
                  </a:moveTo>
                  <a:lnTo>
                    <a:pt x="303" y="0"/>
                  </a:lnTo>
                  <a:lnTo>
                    <a:pt x="177" y="111"/>
                  </a:lnTo>
                  <a:lnTo>
                    <a:pt x="0" y="11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3465513" y="5233988"/>
              <a:ext cx="577850" cy="195262"/>
            </a:xfrm>
            <a:custGeom>
              <a:avLst/>
              <a:gdLst>
                <a:gd name="T0" fmla="*/ 144 w 336"/>
                <a:gd name="T1" fmla="*/ 0 h 123"/>
                <a:gd name="T2" fmla="*/ 336 w 336"/>
                <a:gd name="T3" fmla="*/ 0 h 123"/>
                <a:gd name="T4" fmla="*/ 201 w 336"/>
                <a:gd name="T5" fmla="*/ 123 h 123"/>
                <a:gd name="T6" fmla="*/ 0 w 336"/>
                <a:gd name="T7" fmla="*/ 123 h 123"/>
                <a:gd name="T8" fmla="*/ 144 w 33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23">
                  <a:moveTo>
                    <a:pt x="144" y="0"/>
                  </a:moveTo>
                  <a:lnTo>
                    <a:pt x="336" y="0"/>
                  </a:lnTo>
                  <a:lnTo>
                    <a:pt x="201" y="123"/>
                  </a:lnTo>
                  <a:lnTo>
                    <a:pt x="0" y="12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4387850" y="5062538"/>
              <a:ext cx="485775" cy="180975"/>
            </a:xfrm>
            <a:custGeom>
              <a:avLst/>
              <a:gdLst>
                <a:gd name="T0" fmla="*/ 114 w 282"/>
                <a:gd name="T1" fmla="*/ 0 h 114"/>
                <a:gd name="T2" fmla="*/ 282 w 282"/>
                <a:gd name="T3" fmla="*/ 0 h 114"/>
                <a:gd name="T4" fmla="*/ 177 w 282"/>
                <a:gd name="T5" fmla="*/ 114 h 114"/>
                <a:gd name="T6" fmla="*/ 0 w 282"/>
                <a:gd name="T7" fmla="*/ 114 h 114"/>
                <a:gd name="T8" fmla="*/ 114 w 28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14">
                  <a:moveTo>
                    <a:pt x="114" y="0"/>
                  </a:moveTo>
                  <a:lnTo>
                    <a:pt x="282" y="0"/>
                  </a:lnTo>
                  <a:lnTo>
                    <a:pt x="177" y="114"/>
                  </a:lnTo>
                  <a:lnTo>
                    <a:pt x="0" y="11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965700" y="4533900"/>
              <a:ext cx="444500" cy="171450"/>
            </a:xfrm>
            <a:custGeom>
              <a:avLst/>
              <a:gdLst>
                <a:gd name="T0" fmla="*/ 114 w 258"/>
                <a:gd name="T1" fmla="*/ 0 h 108"/>
                <a:gd name="T2" fmla="*/ 258 w 258"/>
                <a:gd name="T3" fmla="*/ 0 h 108"/>
                <a:gd name="T4" fmla="*/ 153 w 258"/>
                <a:gd name="T5" fmla="*/ 108 h 108"/>
                <a:gd name="T6" fmla="*/ 0 w 258"/>
                <a:gd name="T7" fmla="*/ 108 h 108"/>
                <a:gd name="T8" fmla="*/ 114 w 25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08">
                  <a:moveTo>
                    <a:pt x="114" y="0"/>
                  </a:moveTo>
                  <a:lnTo>
                    <a:pt x="258" y="0"/>
                  </a:lnTo>
                  <a:lnTo>
                    <a:pt x="153" y="108"/>
                  </a:lnTo>
                  <a:lnTo>
                    <a:pt x="0" y="10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5295900" y="4271963"/>
              <a:ext cx="382588" cy="123825"/>
            </a:xfrm>
            <a:custGeom>
              <a:avLst/>
              <a:gdLst>
                <a:gd name="T0" fmla="*/ 87 w 222"/>
                <a:gd name="T1" fmla="*/ 0 h 78"/>
                <a:gd name="T2" fmla="*/ 222 w 222"/>
                <a:gd name="T3" fmla="*/ 0 h 78"/>
                <a:gd name="T4" fmla="*/ 144 w 222"/>
                <a:gd name="T5" fmla="*/ 78 h 78"/>
                <a:gd name="T6" fmla="*/ 0 w 222"/>
                <a:gd name="T7" fmla="*/ 78 h 78"/>
                <a:gd name="T8" fmla="*/ 87 w 222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78">
                  <a:moveTo>
                    <a:pt x="87" y="0"/>
                  </a:moveTo>
                  <a:lnTo>
                    <a:pt x="222" y="0"/>
                  </a:lnTo>
                  <a:lnTo>
                    <a:pt x="144" y="78"/>
                  </a:lnTo>
                  <a:lnTo>
                    <a:pt x="0" y="7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5580063" y="4033838"/>
              <a:ext cx="325437" cy="100012"/>
            </a:xfrm>
            <a:custGeom>
              <a:avLst/>
              <a:gdLst>
                <a:gd name="T0" fmla="*/ 72 w 189"/>
                <a:gd name="T1" fmla="*/ 0 h 63"/>
                <a:gd name="T2" fmla="*/ 189 w 189"/>
                <a:gd name="T3" fmla="*/ 0 h 63"/>
                <a:gd name="T4" fmla="*/ 132 w 189"/>
                <a:gd name="T5" fmla="*/ 63 h 63"/>
                <a:gd name="T6" fmla="*/ 0 w 189"/>
                <a:gd name="T7" fmla="*/ 63 h 63"/>
                <a:gd name="T8" fmla="*/ 72 w 18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3">
                  <a:moveTo>
                    <a:pt x="72" y="0"/>
                  </a:moveTo>
                  <a:lnTo>
                    <a:pt x="189" y="0"/>
                  </a:lnTo>
                  <a:lnTo>
                    <a:pt x="132" y="63"/>
                  </a:lnTo>
                  <a:lnTo>
                    <a:pt x="0" y="6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6153150" y="4133850"/>
              <a:ext cx="366713" cy="133350"/>
            </a:xfrm>
            <a:custGeom>
              <a:avLst/>
              <a:gdLst>
                <a:gd name="T0" fmla="*/ 69 w 213"/>
                <a:gd name="T1" fmla="*/ 3 h 84"/>
                <a:gd name="T2" fmla="*/ 213 w 213"/>
                <a:gd name="T3" fmla="*/ 0 h 84"/>
                <a:gd name="T4" fmla="*/ 150 w 213"/>
                <a:gd name="T5" fmla="*/ 84 h 84"/>
                <a:gd name="T6" fmla="*/ 0 w 213"/>
                <a:gd name="T7" fmla="*/ 81 h 84"/>
                <a:gd name="T8" fmla="*/ 69 w 213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4">
                  <a:moveTo>
                    <a:pt x="69" y="3"/>
                  </a:moveTo>
                  <a:lnTo>
                    <a:pt x="213" y="0"/>
                  </a:lnTo>
                  <a:lnTo>
                    <a:pt x="150" y="84"/>
                  </a:lnTo>
                  <a:lnTo>
                    <a:pt x="0" y="81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5653088" y="4700588"/>
              <a:ext cx="438150" cy="185737"/>
            </a:xfrm>
            <a:custGeom>
              <a:avLst/>
              <a:gdLst>
                <a:gd name="T0" fmla="*/ 93 w 255"/>
                <a:gd name="T1" fmla="*/ 0 h 117"/>
                <a:gd name="T2" fmla="*/ 255 w 255"/>
                <a:gd name="T3" fmla="*/ 0 h 117"/>
                <a:gd name="T4" fmla="*/ 177 w 255"/>
                <a:gd name="T5" fmla="*/ 117 h 117"/>
                <a:gd name="T6" fmla="*/ 0 w 255"/>
                <a:gd name="T7" fmla="*/ 117 h 117"/>
                <a:gd name="T8" fmla="*/ 93 w 25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17">
                  <a:moveTo>
                    <a:pt x="93" y="0"/>
                  </a:moveTo>
                  <a:lnTo>
                    <a:pt x="255" y="0"/>
                  </a:lnTo>
                  <a:lnTo>
                    <a:pt x="177" y="117"/>
                  </a:lnTo>
                  <a:lnTo>
                    <a:pt x="0" y="1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5905500" y="5238750"/>
              <a:ext cx="454025" cy="185738"/>
            </a:xfrm>
            <a:custGeom>
              <a:avLst/>
              <a:gdLst>
                <a:gd name="T0" fmla="*/ 69 w 264"/>
                <a:gd name="T1" fmla="*/ 0 h 117"/>
                <a:gd name="T2" fmla="*/ 264 w 264"/>
                <a:gd name="T3" fmla="*/ 0 h 117"/>
                <a:gd name="T4" fmla="*/ 207 w 264"/>
                <a:gd name="T5" fmla="*/ 117 h 117"/>
                <a:gd name="T6" fmla="*/ 0 w 264"/>
                <a:gd name="T7" fmla="*/ 117 h 117"/>
                <a:gd name="T8" fmla="*/ 69 w 264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17">
                  <a:moveTo>
                    <a:pt x="69" y="0"/>
                  </a:moveTo>
                  <a:lnTo>
                    <a:pt x="264" y="0"/>
                  </a:lnTo>
                  <a:lnTo>
                    <a:pt x="207" y="117"/>
                  </a:lnTo>
                  <a:lnTo>
                    <a:pt x="0" y="11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6369050" y="4524375"/>
              <a:ext cx="387350" cy="176213"/>
            </a:xfrm>
            <a:custGeom>
              <a:avLst/>
              <a:gdLst>
                <a:gd name="T0" fmla="*/ 60 w 225"/>
                <a:gd name="T1" fmla="*/ 0 h 111"/>
                <a:gd name="T2" fmla="*/ 225 w 225"/>
                <a:gd name="T3" fmla="*/ 0 h 111"/>
                <a:gd name="T4" fmla="*/ 165 w 225"/>
                <a:gd name="T5" fmla="*/ 111 h 111"/>
                <a:gd name="T6" fmla="*/ 0 w 225"/>
                <a:gd name="T7" fmla="*/ 111 h 111"/>
                <a:gd name="T8" fmla="*/ 60 w 22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11">
                  <a:moveTo>
                    <a:pt x="60" y="0"/>
                  </a:moveTo>
                  <a:lnTo>
                    <a:pt x="225" y="0"/>
                  </a:lnTo>
                  <a:lnTo>
                    <a:pt x="165" y="111"/>
                  </a:lnTo>
                  <a:lnTo>
                    <a:pt x="0" y="11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6719888" y="4029075"/>
              <a:ext cx="300037" cy="104775"/>
            </a:xfrm>
            <a:custGeom>
              <a:avLst/>
              <a:gdLst>
                <a:gd name="T0" fmla="*/ 45 w 174"/>
                <a:gd name="T1" fmla="*/ 0 h 66"/>
                <a:gd name="T2" fmla="*/ 174 w 174"/>
                <a:gd name="T3" fmla="*/ 0 h 66"/>
                <a:gd name="T4" fmla="*/ 144 w 174"/>
                <a:gd name="T5" fmla="*/ 66 h 66"/>
                <a:gd name="T6" fmla="*/ 0 w 174"/>
                <a:gd name="T7" fmla="*/ 66 h 66"/>
                <a:gd name="T8" fmla="*/ 45 w 17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66">
                  <a:moveTo>
                    <a:pt x="45" y="0"/>
                  </a:moveTo>
                  <a:lnTo>
                    <a:pt x="174" y="0"/>
                  </a:lnTo>
                  <a:lnTo>
                    <a:pt x="144" y="66"/>
                  </a:lnTo>
                  <a:lnTo>
                    <a:pt x="0" y="6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7065963" y="4267200"/>
              <a:ext cx="293687" cy="133350"/>
            </a:xfrm>
            <a:custGeom>
              <a:avLst/>
              <a:gdLst>
                <a:gd name="T0" fmla="*/ 36 w 171"/>
                <a:gd name="T1" fmla="*/ 3 h 84"/>
                <a:gd name="T2" fmla="*/ 171 w 171"/>
                <a:gd name="T3" fmla="*/ 0 h 84"/>
                <a:gd name="T4" fmla="*/ 144 w 171"/>
                <a:gd name="T5" fmla="*/ 84 h 84"/>
                <a:gd name="T6" fmla="*/ 0 w 171"/>
                <a:gd name="T7" fmla="*/ 84 h 84"/>
                <a:gd name="T8" fmla="*/ 36 w 171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84">
                  <a:moveTo>
                    <a:pt x="36" y="3"/>
                  </a:moveTo>
                  <a:lnTo>
                    <a:pt x="171" y="0"/>
                  </a:lnTo>
                  <a:lnTo>
                    <a:pt x="144" y="84"/>
                  </a:lnTo>
                  <a:lnTo>
                    <a:pt x="0" y="84"/>
                  </a:ln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7070725" y="4881563"/>
              <a:ext cx="361950" cy="180975"/>
            </a:xfrm>
            <a:custGeom>
              <a:avLst/>
              <a:gdLst>
                <a:gd name="T0" fmla="*/ 39 w 210"/>
                <a:gd name="T1" fmla="*/ 0 h 114"/>
                <a:gd name="T2" fmla="*/ 210 w 210"/>
                <a:gd name="T3" fmla="*/ 3 h 114"/>
                <a:gd name="T4" fmla="*/ 180 w 210"/>
                <a:gd name="T5" fmla="*/ 114 h 114"/>
                <a:gd name="T6" fmla="*/ 0 w 210"/>
                <a:gd name="T7" fmla="*/ 114 h 114"/>
                <a:gd name="T8" fmla="*/ 39 w 21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14">
                  <a:moveTo>
                    <a:pt x="39" y="0"/>
                  </a:moveTo>
                  <a:lnTo>
                    <a:pt x="210" y="3"/>
                  </a:lnTo>
                  <a:lnTo>
                    <a:pt x="180" y="11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7524750" y="4371975"/>
              <a:ext cx="300038" cy="157163"/>
            </a:xfrm>
            <a:custGeom>
              <a:avLst/>
              <a:gdLst>
                <a:gd name="T0" fmla="*/ 21 w 174"/>
                <a:gd name="T1" fmla="*/ 0 h 78"/>
                <a:gd name="T2" fmla="*/ 174 w 174"/>
                <a:gd name="T3" fmla="*/ 0 h 78"/>
                <a:gd name="T4" fmla="*/ 159 w 174"/>
                <a:gd name="T5" fmla="*/ 78 h 78"/>
                <a:gd name="T6" fmla="*/ 0 w 174"/>
                <a:gd name="T7" fmla="*/ 78 h 78"/>
                <a:gd name="T8" fmla="*/ 21 w 17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78">
                  <a:moveTo>
                    <a:pt x="21" y="0"/>
                  </a:moveTo>
                  <a:lnTo>
                    <a:pt x="174" y="0"/>
                  </a:lnTo>
                  <a:lnTo>
                    <a:pt x="159" y="78"/>
                  </a:lnTo>
                  <a:lnTo>
                    <a:pt x="0" y="7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7664450" y="5062538"/>
              <a:ext cx="346075" cy="185737"/>
            </a:xfrm>
            <a:custGeom>
              <a:avLst/>
              <a:gdLst>
                <a:gd name="T0" fmla="*/ 21 w 201"/>
                <a:gd name="T1" fmla="*/ 0 h 117"/>
                <a:gd name="T2" fmla="*/ 201 w 201"/>
                <a:gd name="T3" fmla="*/ 0 h 117"/>
                <a:gd name="T4" fmla="*/ 186 w 201"/>
                <a:gd name="T5" fmla="*/ 117 h 117"/>
                <a:gd name="T6" fmla="*/ 0 w 201"/>
                <a:gd name="T7" fmla="*/ 117 h 117"/>
                <a:gd name="T8" fmla="*/ 21 w 20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7">
                  <a:moveTo>
                    <a:pt x="21" y="0"/>
                  </a:moveTo>
                  <a:lnTo>
                    <a:pt x="201" y="0"/>
                  </a:lnTo>
                  <a:lnTo>
                    <a:pt x="186" y="117"/>
                  </a:lnTo>
                  <a:lnTo>
                    <a:pt x="0" y="11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8072438" y="4133850"/>
              <a:ext cx="257175" cy="123825"/>
            </a:xfrm>
            <a:custGeom>
              <a:avLst/>
              <a:gdLst>
                <a:gd name="T0" fmla="*/ 9 w 150"/>
                <a:gd name="T1" fmla="*/ 0 h 78"/>
                <a:gd name="T2" fmla="*/ 150 w 150"/>
                <a:gd name="T3" fmla="*/ 0 h 78"/>
                <a:gd name="T4" fmla="*/ 150 w 150"/>
                <a:gd name="T5" fmla="*/ 78 h 78"/>
                <a:gd name="T6" fmla="*/ 0 w 150"/>
                <a:gd name="T7" fmla="*/ 78 h 78"/>
                <a:gd name="T8" fmla="*/ 9 w 15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9" y="0"/>
                  </a:moveTo>
                  <a:lnTo>
                    <a:pt x="150" y="0"/>
                  </a:lnTo>
                  <a:lnTo>
                    <a:pt x="150" y="78"/>
                  </a:lnTo>
                  <a:lnTo>
                    <a:pt x="0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8024813" y="4710113"/>
              <a:ext cx="304800" cy="171450"/>
            </a:xfrm>
            <a:custGeom>
              <a:avLst/>
              <a:gdLst>
                <a:gd name="T0" fmla="*/ 6 w 177"/>
                <a:gd name="T1" fmla="*/ 0 h 108"/>
                <a:gd name="T2" fmla="*/ 177 w 177"/>
                <a:gd name="T3" fmla="*/ 0 h 108"/>
                <a:gd name="T4" fmla="*/ 177 w 177"/>
                <a:gd name="T5" fmla="*/ 108 h 108"/>
                <a:gd name="T6" fmla="*/ 0 w 177"/>
                <a:gd name="T7" fmla="*/ 108 h 108"/>
                <a:gd name="T8" fmla="*/ 6 w 177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08">
                  <a:moveTo>
                    <a:pt x="6" y="0"/>
                  </a:moveTo>
                  <a:lnTo>
                    <a:pt x="177" y="0"/>
                  </a:lnTo>
                  <a:lnTo>
                    <a:pt x="177" y="108"/>
                  </a:lnTo>
                  <a:lnTo>
                    <a:pt x="0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8320088" y="5243513"/>
              <a:ext cx="360362" cy="180975"/>
            </a:xfrm>
            <a:custGeom>
              <a:avLst/>
              <a:gdLst>
                <a:gd name="T0" fmla="*/ 0 w 210"/>
                <a:gd name="T1" fmla="*/ 0 h 114"/>
                <a:gd name="T2" fmla="*/ 198 w 210"/>
                <a:gd name="T3" fmla="*/ 0 h 114"/>
                <a:gd name="T4" fmla="*/ 210 w 210"/>
                <a:gd name="T5" fmla="*/ 108 h 114"/>
                <a:gd name="T6" fmla="*/ 0 w 210"/>
                <a:gd name="T7" fmla="*/ 114 h 114"/>
                <a:gd name="T8" fmla="*/ 0 w 21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14">
                  <a:moveTo>
                    <a:pt x="0" y="0"/>
                  </a:moveTo>
                  <a:lnTo>
                    <a:pt x="198" y="0"/>
                  </a:lnTo>
                  <a:lnTo>
                    <a:pt x="210" y="108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8551863" y="4024313"/>
              <a:ext cx="238125" cy="104775"/>
            </a:xfrm>
            <a:custGeom>
              <a:avLst/>
              <a:gdLst>
                <a:gd name="T0" fmla="*/ 0 w 138"/>
                <a:gd name="T1" fmla="*/ 0 h 66"/>
                <a:gd name="T2" fmla="*/ 123 w 138"/>
                <a:gd name="T3" fmla="*/ 0 h 66"/>
                <a:gd name="T4" fmla="*/ 138 w 138"/>
                <a:gd name="T5" fmla="*/ 66 h 66"/>
                <a:gd name="T6" fmla="*/ 0 w 138"/>
                <a:gd name="T7" fmla="*/ 66 h 66"/>
                <a:gd name="T8" fmla="*/ 0 w 13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6">
                  <a:moveTo>
                    <a:pt x="0" y="0"/>
                  </a:moveTo>
                  <a:lnTo>
                    <a:pt x="123" y="0"/>
                  </a:lnTo>
                  <a:lnTo>
                    <a:pt x="138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8597900" y="4533900"/>
              <a:ext cx="293688" cy="171450"/>
            </a:xfrm>
            <a:custGeom>
              <a:avLst/>
              <a:gdLst>
                <a:gd name="T0" fmla="*/ 0 w 171"/>
                <a:gd name="T1" fmla="*/ 0 h 108"/>
                <a:gd name="T2" fmla="*/ 153 w 171"/>
                <a:gd name="T3" fmla="*/ 0 h 108"/>
                <a:gd name="T4" fmla="*/ 171 w 171"/>
                <a:gd name="T5" fmla="*/ 108 h 108"/>
                <a:gd name="T6" fmla="*/ 6 w 171"/>
                <a:gd name="T7" fmla="*/ 108 h 108"/>
                <a:gd name="T8" fmla="*/ 0 w 171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08">
                  <a:moveTo>
                    <a:pt x="0" y="0"/>
                  </a:moveTo>
                  <a:lnTo>
                    <a:pt x="153" y="0"/>
                  </a:lnTo>
                  <a:lnTo>
                    <a:pt x="171" y="108"/>
                  </a:lnTo>
                  <a:lnTo>
                    <a:pt x="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1081088" y="4876800"/>
              <a:ext cx="712787" cy="176213"/>
            </a:xfrm>
            <a:custGeom>
              <a:avLst/>
              <a:gdLst>
                <a:gd name="T0" fmla="*/ 210 w 414"/>
                <a:gd name="T1" fmla="*/ 0 h 111"/>
                <a:gd name="T2" fmla="*/ 414 w 414"/>
                <a:gd name="T3" fmla="*/ 0 h 111"/>
                <a:gd name="T4" fmla="*/ 210 w 414"/>
                <a:gd name="T5" fmla="*/ 111 h 111"/>
                <a:gd name="T6" fmla="*/ 0 w 414"/>
                <a:gd name="T7" fmla="*/ 111 h 111"/>
                <a:gd name="T8" fmla="*/ 210 w 414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111">
                  <a:moveTo>
                    <a:pt x="210" y="0"/>
                  </a:moveTo>
                  <a:lnTo>
                    <a:pt x="414" y="0"/>
                  </a:lnTo>
                  <a:lnTo>
                    <a:pt x="210" y="111"/>
                  </a:lnTo>
                  <a:lnTo>
                    <a:pt x="0" y="11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39688" y="3781425"/>
              <a:ext cx="9110662" cy="1685925"/>
            </a:xfrm>
            <a:custGeom>
              <a:avLst/>
              <a:gdLst>
                <a:gd name="T0" fmla="*/ 5298 w 5298"/>
                <a:gd name="T1" fmla="*/ 1062 h 1062"/>
                <a:gd name="T2" fmla="*/ 0 w 5298"/>
                <a:gd name="T3" fmla="*/ 1062 h 1062"/>
                <a:gd name="T4" fmla="*/ 2118 w 5298"/>
                <a:gd name="T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98" h="1062">
                  <a:moveTo>
                    <a:pt x="5298" y="1062"/>
                  </a:moveTo>
                  <a:lnTo>
                    <a:pt x="0" y="1062"/>
                  </a:lnTo>
                  <a:lnTo>
                    <a:pt x="2118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" name="Text Box 177"/>
            <p:cNvSpPr txBox="1">
              <a:spLocks noChangeArrowheads="1"/>
            </p:cNvSpPr>
            <p:nvPr/>
          </p:nvSpPr>
          <p:spPr bwMode="auto">
            <a:xfrm>
              <a:off x="423863" y="5157788"/>
              <a:ext cx="1554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l-NL" sz="1800" dirty="0">
                  <a:cs typeface="+mn-cs"/>
                </a:rPr>
                <a:t>Structuur:</a:t>
              </a:r>
            </a:p>
            <a:p>
              <a:pPr>
                <a:defRPr/>
              </a:pPr>
              <a:r>
                <a:rPr lang="nl-NL" sz="1800" dirty="0">
                  <a:cs typeface="+mn-cs"/>
                </a:rPr>
                <a:t>Contact graaf</a:t>
              </a:r>
              <a:endParaRPr lang="en-GB" sz="1800" dirty="0">
                <a:cs typeface="+mn-cs"/>
              </a:endParaRPr>
            </a:p>
          </p:txBody>
        </p:sp>
      </p:grpSp>
      <p:cxnSp>
        <p:nvCxnSpPr>
          <p:cNvPr id="70" name="AutoShape 109"/>
          <p:cNvCxnSpPr>
            <a:cxnSpLocks noChangeShapeType="1"/>
            <a:stCxn id="130" idx="1"/>
            <a:endCxn id="130" idx="1"/>
          </p:cNvCxnSpPr>
          <p:nvPr/>
        </p:nvCxnSpPr>
        <p:spPr bwMode="auto">
          <a:xfrm>
            <a:off x="52388" y="3498696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AutoShape 110"/>
          <p:cNvCxnSpPr>
            <a:cxnSpLocks noChangeShapeType="1"/>
            <a:stCxn id="130" idx="1"/>
            <a:endCxn id="130" idx="1"/>
          </p:cNvCxnSpPr>
          <p:nvPr/>
        </p:nvCxnSpPr>
        <p:spPr bwMode="auto">
          <a:xfrm>
            <a:off x="52388" y="3498696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3" name="Group 132"/>
          <p:cNvGrpSpPr/>
          <p:nvPr/>
        </p:nvGrpSpPr>
        <p:grpSpPr>
          <a:xfrm>
            <a:off x="52388" y="1812771"/>
            <a:ext cx="9110662" cy="2009994"/>
            <a:chOff x="52388" y="1673225"/>
            <a:chExt cx="9110662" cy="2009994"/>
          </a:xfrm>
        </p:grpSpPr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52388" y="1673225"/>
              <a:ext cx="9110662" cy="1685925"/>
            </a:xfrm>
            <a:custGeom>
              <a:avLst/>
              <a:gdLst>
                <a:gd name="T0" fmla="*/ 5298 w 5298"/>
                <a:gd name="T1" fmla="*/ 1062 h 1062"/>
                <a:gd name="T2" fmla="*/ 0 w 5298"/>
                <a:gd name="T3" fmla="*/ 1062 h 1062"/>
                <a:gd name="T4" fmla="*/ 2118 w 5298"/>
                <a:gd name="T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98" h="1062">
                  <a:moveTo>
                    <a:pt x="5298" y="1062"/>
                  </a:moveTo>
                  <a:lnTo>
                    <a:pt x="0" y="1062"/>
                  </a:lnTo>
                  <a:lnTo>
                    <a:pt x="2118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" name="Line 182"/>
            <p:cNvSpPr>
              <a:spLocks noChangeShapeType="1"/>
            </p:cNvSpPr>
            <p:nvPr/>
          </p:nvSpPr>
          <p:spPr bwMode="auto">
            <a:xfrm>
              <a:off x="3271838" y="2327275"/>
              <a:ext cx="1185862" cy="33337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" name="Line 111"/>
            <p:cNvSpPr>
              <a:spLocks noChangeShapeType="1"/>
            </p:cNvSpPr>
            <p:nvPr/>
          </p:nvSpPr>
          <p:spPr bwMode="auto">
            <a:xfrm>
              <a:off x="1419225" y="2851150"/>
              <a:ext cx="979488" cy="16668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" name="Line 114"/>
            <p:cNvSpPr>
              <a:spLocks noChangeShapeType="1"/>
            </p:cNvSpPr>
            <p:nvPr/>
          </p:nvSpPr>
          <p:spPr bwMode="auto">
            <a:xfrm flipH="1">
              <a:off x="3260725" y="1951038"/>
              <a:ext cx="231775" cy="385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" name="Line 115"/>
            <p:cNvSpPr>
              <a:spLocks noChangeShapeType="1"/>
            </p:cNvSpPr>
            <p:nvPr/>
          </p:nvSpPr>
          <p:spPr bwMode="auto">
            <a:xfrm flipV="1">
              <a:off x="2398713" y="2655888"/>
              <a:ext cx="882650" cy="361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" name="Line 116"/>
            <p:cNvSpPr>
              <a:spLocks noChangeShapeType="1"/>
            </p:cNvSpPr>
            <p:nvPr/>
          </p:nvSpPr>
          <p:spPr bwMode="auto">
            <a:xfrm>
              <a:off x="2398713" y="3017838"/>
              <a:ext cx="619125" cy="1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" name="Line 117"/>
            <p:cNvSpPr>
              <a:spLocks noChangeShapeType="1"/>
            </p:cNvSpPr>
            <p:nvPr/>
          </p:nvSpPr>
          <p:spPr bwMode="auto">
            <a:xfrm>
              <a:off x="3265488" y="2655888"/>
              <a:ext cx="515937" cy="54292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" name="Freeform 119"/>
            <p:cNvSpPr>
              <a:spLocks/>
            </p:cNvSpPr>
            <p:nvPr/>
          </p:nvSpPr>
          <p:spPr bwMode="auto">
            <a:xfrm>
              <a:off x="1423988" y="2860675"/>
              <a:ext cx="2347912" cy="403225"/>
            </a:xfrm>
            <a:custGeom>
              <a:avLst/>
              <a:gdLst>
                <a:gd name="T0" fmla="*/ 0 w 1365"/>
                <a:gd name="T1" fmla="*/ 0 h 254"/>
                <a:gd name="T2" fmla="*/ 213 w 1365"/>
                <a:gd name="T3" fmla="*/ 213 h 254"/>
                <a:gd name="T4" fmla="*/ 1113 w 1365"/>
                <a:gd name="T5" fmla="*/ 249 h 254"/>
                <a:gd name="T6" fmla="*/ 1365 w 1365"/>
                <a:gd name="T7" fmla="*/ 20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5" h="254">
                  <a:moveTo>
                    <a:pt x="0" y="0"/>
                  </a:moveTo>
                  <a:cubicBezTo>
                    <a:pt x="14" y="86"/>
                    <a:pt x="28" y="172"/>
                    <a:pt x="213" y="213"/>
                  </a:cubicBezTo>
                  <a:cubicBezTo>
                    <a:pt x="398" y="254"/>
                    <a:pt x="921" y="250"/>
                    <a:pt x="1113" y="249"/>
                  </a:cubicBezTo>
                  <a:cubicBezTo>
                    <a:pt x="1305" y="248"/>
                    <a:pt x="1335" y="226"/>
                    <a:pt x="1365" y="204"/>
                  </a:cubicBezTo>
                </a:path>
              </a:pathLst>
            </a:custGeom>
            <a:noFill/>
            <a:ln w="1270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" name="Freeform 120"/>
            <p:cNvSpPr>
              <a:spLocks/>
            </p:cNvSpPr>
            <p:nvPr/>
          </p:nvSpPr>
          <p:spPr bwMode="auto">
            <a:xfrm>
              <a:off x="3271838" y="2295525"/>
              <a:ext cx="1939925" cy="365125"/>
            </a:xfrm>
            <a:custGeom>
              <a:avLst/>
              <a:gdLst>
                <a:gd name="T0" fmla="*/ 0 w 1128"/>
                <a:gd name="T1" fmla="*/ 230 h 230"/>
                <a:gd name="T2" fmla="*/ 507 w 1128"/>
                <a:gd name="T3" fmla="*/ 17 h 230"/>
                <a:gd name="T4" fmla="*/ 1128 w 1128"/>
                <a:gd name="T5" fmla="*/ 1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8" h="230">
                  <a:moveTo>
                    <a:pt x="0" y="230"/>
                  </a:moveTo>
                  <a:cubicBezTo>
                    <a:pt x="159" y="132"/>
                    <a:pt x="319" y="34"/>
                    <a:pt x="507" y="17"/>
                  </a:cubicBezTo>
                  <a:cubicBezTo>
                    <a:pt x="695" y="0"/>
                    <a:pt x="911" y="64"/>
                    <a:pt x="1128" y="12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" name="Line 123"/>
            <p:cNvSpPr>
              <a:spLocks noChangeShapeType="1"/>
            </p:cNvSpPr>
            <p:nvPr/>
          </p:nvSpPr>
          <p:spPr bwMode="auto">
            <a:xfrm flipV="1">
              <a:off x="3276600" y="2651125"/>
              <a:ext cx="1155700" cy="1905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" name="Line 124"/>
            <p:cNvSpPr>
              <a:spLocks noChangeShapeType="1"/>
            </p:cNvSpPr>
            <p:nvPr/>
          </p:nvSpPr>
          <p:spPr bwMode="auto">
            <a:xfrm flipV="1">
              <a:off x="4432300" y="2055813"/>
              <a:ext cx="263525" cy="6000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" name="Line 125"/>
            <p:cNvSpPr>
              <a:spLocks noChangeShapeType="1"/>
            </p:cNvSpPr>
            <p:nvPr/>
          </p:nvSpPr>
          <p:spPr bwMode="auto">
            <a:xfrm flipV="1">
              <a:off x="3771900" y="3032125"/>
              <a:ext cx="882650" cy="15716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" name="Line 126"/>
            <p:cNvSpPr>
              <a:spLocks noChangeShapeType="1"/>
            </p:cNvSpPr>
            <p:nvPr/>
          </p:nvSpPr>
          <p:spPr bwMode="auto">
            <a:xfrm flipH="1">
              <a:off x="4648200" y="2498725"/>
              <a:ext cx="557213" cy="53340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" name="Line 127"/>
            <p:cNvSpPr>
              <a:spLocks noChangeShapeType="1"/>
            </p:cNvSpPr>
            <p:nvPr/>
          </p:nvSpPr>
          <p:spPr bwMode="auto">
            <a:xfrm>
              <a:off x="5205413" y="2503488"/>
              <a:ext cx="666750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" name="Line 128"/>
            <p:cNvSpPr>
              <a:spLocks noChangeShapeType="1"/>
            </p:cNvSpPr>
            <p:nvPr/>
          </p:nvSpPr>
          <p:spPr bwMode="auto">
            <a:xfrm flipH="1" flipV="1">
              <a:off x="5500688" y="2208213"/>
              <a:ext cx="376237" cy="4619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" name="Line 129"/>
            <p:cNvSpPr>
              <a:spLocks noChangeShapeType="1"/>
            </p:cNvSpPr>
            <p:nvPr/>
          </p:nvSpPr>
          <p:spPr bwMode="auto">
            <a:xfrm flipV="1">
              <a:off x="5494338" y="2070100"/>
              <a:ext cx="857250" cy="133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" name="Line 130"/>
            <p:cNvSpPr>
              <a:spLocks noChangeShapeType="1"/>
            </p:cNvSpPr>
            <p:nvPr/>
          </p:nvSpPr>
          <p:spPr bwMode="auto">
            <a:xfrm>
              <a:off x="5762625" y="1955800"/>
              <a:ext cx="593725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" name="Line 131"/>
            <p:cNvSpPr>
              <a:spLocks noChangeShapeType="1"/>
            </p:cNvSpPr>
            <p:nvPr/>
          </p:nvSpPr>
          <p:spPr bwMode="auto">
            <a:xfrm>
              <a:off x="5500688" y="2203450"/>
              <a:ext cx="107315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" name="Line 132"/>
            <p:cNvSpPr>
              <a:spLocks noChangeShapeType="1"/>
            </p:cNvSpPr>
            <p:nvPr/>
          </p:nvSpPr>
          <p:spPr bwMode="auto">
            <a:xfrm>
              <a:off x="4689475" y="2055813"/>
              <a:ext cx="820738" cy="142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" name="Line 133"/>
            <p:cNvSpPr>
              <a:spLocks noChangeShapeType="1"/>
            </p:cNvSpPr>
            <p:nvPr/>
          </p:nvSpPr>
          <p:spPr bwMode="auto">
            <a:xfrm>
              <a:off x="5195888" y="2489200"/>
              <a:ext cx="928687" cy="719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" name="Line 134"/>
            <p:cNvSpPr>
              <a:spLocks noChangeShapeType="1"/>
            </p:cNvSpPr>
            <p:nvPr/>
          </p:nvSpPr>
          <p:spPr bwMode="auto">
            <a:xfrm flipV="1">
              <a:off x="5200650" y="2070100"/>
              <a:ext cx="1130300" cy="423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" name="Line 135"/>
            <p:cNvSpPr>
              <a:spLocks noChangeShapeType="1"/>
            </p:cNvSpPr>
            <p:nvPr/>
          </p:nvSpPr>
          <p:spPr bwMode="auto">
            <a:xfrm flipV="1">
              <a:off x="6562725" y="1955800"/>
              <a:ext cx="334963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" name="Line 136"/>
            <p:cNvSpPr>
              <a:spLocks noChangeShapeType="1"/>
            </p:cNvSpPr>
            <p:nvPr/>
          </p:nvSpPr>
          <p:spPr bwMode="auto">
            <a:xfrm>
              <a:off x="6562725" y="2493963"/>
              <a:ext cx="701675" cy="371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3" name="Line 137"/>
            <p:cNvSpPr>
              <a:spLocks noChangeShapeType="1"/>
            </p:cNvSpPr>
            <p:nvPr/>
          </p:nvSpPr>
          <p:spPr bwMode="auto">
            <a:xfrm>
              <a:off x="6892925" y="1960563"/>
              <a:ext cx="346075" cy="266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" name="Line 138"/>
            <p:cNvSpPr>
              <a:spLocks noChangeShapeType="1"/>
            </p:cNvSpPr>
            <p:nvPr/>
          </p:nvSpPr>
          <p:spPr bwMode="auto">
            <a:xfrm flipV="1">
              <a:off x="7258050" y="2311400"/>
              <a:ext cx="419100" cy="552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" name="Line 139"/>
            <p:cNvSpPr>
              <a:spLocks noChangeShapeType="1"/>
            </p:cNvSpPr>
            <p:nvPr/>
          </p:nvSpPr>
          <p:spPr bwMode="auto">
            <a:xfrm>
              <a:off x="7250113" y="2863850"/>
              <a:ext cx="606425" cy="17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" name="Line 140"/>
            <p:cNvSpPr>
              <a:spLocks noChangeShapeType="1"/>
            </p:cNvSpPr>
            <p:nvPr/>
          </p:nvSpPr>
          <p:spPr bwMode="auto">
            <a:xfrm>
              <a:off x="7862888" y="3035300"/>
              <a:ext cx="639762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" name="Line 141"/>
            <p:cNvSpPr>
              <a:spLocks noChangeShapeType="1"/>
            </p:cNvSpPr>
            <p:nvPr/>
          </p:nvSpPr>
          <p:spPr bwMode="auto">
            <a:xfrm flipV="1">
              <a:off x="7258050" y="2667000"/>
              <a:ext cx="914400" cy="196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8" name="Line 142"/>
            <p:cNvSpPr>
              <a:spLocks noChangeShapeType="1"/>
            </p:cNvSpPr>
            <p:nvPr/>
          </p:nvSpPr>
          <p:spPr bwMode="auto">
            <a:xfrm flipV="1">
              <a:off x="7264400" y="2063750"/>
              <a:ext cx="955675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9" name="Line 143"/>
            <p:cNvSpPr>
              <a:spLocks noChangeShapeType="1"/>
            </p:cNvSpPr>
            <p:nvPr/>
          </p:nvSpPr>
          <p:spPr bwMode="auto">
            <a:xfrm flipV="1">
              <a:off x="7258050" y="1955800"/>
              <a:ext cx="1416050" cy="920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" name="Line 144"/>
            <p:cNvSpPr>
              <a:spLocks noChangeShapeType="1"/>
            </p:cNvSpPr>
            <p:nvPr/>
          </p:nvSpPr>
          <p:spPr bwMode="auto">
            <a:xfrm>
              <a:off x="8674100" y="1962150"/>
              <a:ext cx="90488" cy="552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" name="Freeform 145"/>
            <p:cNvSpPr>
              <a:spLocks/>
            </p:cNvSpPr>
            <p:nvPr/>
          </p:nvSpPr>
          <p:spPr bwMode="auto">
            <a:xfrm>
              <a:off x="4664075" y="2746375"/>
              <a:ext cx="2614613" cy="438150"/>
            </a:xfrm>
            <a:custGeom>
              <a:avLst/>
              <a:gdLst>
                <a:gd name="T0" fmla="*/ 0 w 1520"/>
                <a:gd name="T1" fmla="*/ 186 h 276"/>
                <a:gd name="T2" fmla="*/ 392 w 1520"/>
                <a:gd name="T3" fmla="*/ 250 h 276"/>
                <a:gd name="T4" fmla="*/ 952 w 1520"/>
                <a:gd name="T5" fmla="*/ 30 h 276"/>
                <a:gd name="T6" fmla="*/ 1520 w 1520"/>
                <a:gd name="T7" fmla="*/ 7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76">
                  <a:moveTo>
                    <a:pt x="0" y="186"/>
                  </a:moveTo>
                  <a:cubicBezTo>
                    <a:pt x="116" y="231"/>
                    <a:pt x="233" y="276"/>
                    <a:pt x="392" y="250"/>
                  </a:cubicBezTo>
                  <a:cubicBezTo>
                    <a:pt x="551" y="224"/>
                    <a:pt x="764" y="60"/>
                    <a:pt x="952" y="30"/>
                  </a:cubicBezTo>
                  <a:cubicBezTo>
                    <a:pt x="1140" y="0"/>
                    <a:pt x="1330" y="35"/>
                    <a:pt x="1520" y="70"/>
                  </a:cubicBezTo>
                </a:path>
              </a:pathLst>
            </a:custGeom>
            <a:noFill/>
            <a:ln w="1270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Line 146"/>
            <p:cNvSpPr>
              <a:spLocks noChangeShapeType="1"/>
            </p:cNvSpPr>
            <p:nvPr/>
          </p:nvSpPr>
          <p:spPr bwMode="auto">
            <a:xfrm flipV="1">
              <a:off x="1444625" y="2336800"/>
              <a:ext cx="1857375" cy="51435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3281363" y="1912938"/>
              <a:ext cx="407987" cy="109537"/>
            </a:xfrm>
            <a:custGeom>
              <a:avLst/>
              <a:gdLst>
                <a:gd name="T0" fmla="*/ 0 w 237"/>
                <a:gd name="T1" fmla="*/ 69 h 69"/>
                <a:gd name="T2" fmla="*/ 117 w 237"/>
                <a:gd name="T3" fmla="*/ 66 h 69"/>
                <a:gd name="T4" fmla="*/ 237 w 237"/>
                <a:gd name="T5" fmla="*/ 0 h 69"/>
                <a:gd name="T6" fmla="*/ 120 w 237"/>
                <a:gd name="T7" fmla="*/ 0 h 69"/>
                <a:gd name="T8" fmla="*/ 0 w 237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69">
                  <a:moveTo>
                    <a:pt x="0" y="69"/>
                  </a:moveTo>
                  <a:lnTo>
                    <a:pt x="117" y="66"/>
                  </a:lnTo>
                  <a:lnTo>
                    <a:pt x="237" y="0"/>
                  </a:lnTo>
                  <a:lnTo>
                    <a:pt x="12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3028950" y="2270125"/>
              <a:ext cx="490538" cy="133350"/>
            </a:xfrm>
            <a:custGeom>
              <a:avLst/>
              <a:gdLst>
                <a:gd name="T0" fmla="*/ 135 w 285"/>
                <a:gd name="T1" fmla="*/ 6 h 84"/>
                <a:gd name="T2" fmla="*/ 285 w 285"/>
                <a:gd name="T3" fmla="*/ 0 h 84"/>
                <a:gd name="T4" fmla="*/ 150 w 285"/>
                <a:gd name="T5" fmla="*/ 84 h 84"/>
                <a:gd name="T6" fmla="*/ 0 w 285"/>
                <a:gd name="T7" fmla="*/ 84 h 84"/>
                <a:gd name="T8" fmla="*/ 135 w 285"/>
                <a:gd name="T9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84">
                  <a:moveTo>
                    <a:pt x="135" y="6"/>
                  </a:moveTo>
                  <a:lnTo>
                    <a:pt x="285" y="0"/>
                  </a:lnTo>
                  <a:lnTo>
                    <a:pt x="150" y="84"/>
                  </a:lnTo>
                  <a:lnTo>
                    <a:pt x="0" y="84"/>
                  </a:lnTo>
                  <a:lnTo>
                    <a:pt x="135" y="6"/>
                  </a:lnTo>
                  <a:close/>
                </a:path>
              </a:pathLst>
            </a:custGeom>
            <a:solidFill>
              <a:srgbClr val="FF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2074863" y="2932113"/>
              <a:ext cx="654050" cy="180975"/>
            </a:xfrm>
            <a:custGeom>
              <a:avLst/>
              <a:gdLst>
                <a:gd name="T0" fmla="*/ 0 w 381"/>
                <a:gd name="T1" fmla="*/ 114 h 114"/>
                <a:gd name="T2" fmla="*/ 177 w 381"/>
                <a:gd name="T3" fmla="*/ 0 h 114"/>
                <a:gd name="T4" fmla="*/ 381 w 381"/>
                <a:gd name="T5" fmla="*/ 0 h 114"/>
                <a:gd name="T6" fmla="*/ 213 w 381"/>
                <a:gd name="T7" fmla="*/ 114 h 114"/>
                <a:gd name="T8" fmla="*/ 0 w 381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14">
                  <a:moveTo>
                    <a:pt x="0" y="114"/>
                  </a:moveTo>
                  <a:lnTo>
                    <a:pt x="177" y="0"/>
                  </a:lnTo>
                  <a:lnTo>
                    <a:pt x="381" y="0"/>
                  </a:lnTo>
                  <a:lnTo>
                    <a:pt x="213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3008313" y="2579688"/>
              <a:ext cx="541337" cy="176212"/>
            </a:xfrm>
            <a:custGeom>
              <a:avLst/>
              <a:gdLst>
                <a:gd name="T0" fmla="*/ 174 w 315"/>
                <a:gd name="T1" fmla="*/ 0 h 111"/>
                <a:gd name="T2" fmla="*/ 315 w 315"/>
                <a:gd name="T3" fmla="*/ 0 h 111"/>
                <a:gd name="T4" fmla="*/ 159 w 315"/>
                <a:gd name="T5" fmla="*/ 111 h 111"/>
                <a:gd name="T6" fmla="*/ 0 w 315"/>
                <a:gd name="T7" fmla="*/ 111 h 111"/>
                <a:gd name="T8" fmla="*/ 174 w 31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111">
                  <a:moveTo>
                    <a:pt x="174" y="0"/>
                  </a:moveTo>
                  <a:lnTo>
                    <a:pt x="315" y="0"/>
                  </a:lnTo>
                  <a:lnTo>
                    <a:pt x="159" y="111"/>
                  </a:lnTo>
                  <a:lnTo>
                    <a:pt x="0" y="11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2728913" y="2941638"/>
              <a:ext cx="609600" cy="176212"/>
            </a:xfrm>
            <a:custGeom>
              <a:avLst/>
              <a:gdLst>
                <a:gd name="T0" fmla="*/ 156 w 354"/>
                <a:gd name="T1" fmla="*/ 0 h 111"/>
                <a:gd name="T2" fmla="*/ 354 w 354"/>
                <a:gd name="T3" fmla="*/ 0 h 111"/>
                <a:gd name="T4" fmla="*/ 198 w 354"/>
                <a:gd name="T5" fmla="*/ 111 h 111"/>
                <a:gd name="T6" fmla="*/ 0 w 354"/>
                <a:gd name="T7" fmla="*/ 111 h 111"/>
                <a:gd name="T8" fmla="*/ 156 w 354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111">
                  <a:moveTo>
                    <a:pt x="156" y="0"/>
                  </a:moveTo>
                  <a:lnTo>
                    <a:pt x="354" y="0"/>
                  </a:lnTo>
                  <a:lnTo>
                    <a:pt x="198" y="111"/>
                  </a:lnTo>
                  <a:lnTo>
                    <a:pt x="0" y="11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4483100" y="2008188"/>
              <a:ext cx="433388" cy="138112"/>
            </a:xfrm>
            <a:custGeom>
              <a:avLst/>
              <a:gdLst>
                <a:gd name="T0" fmla="*/ 108 w 252"/>
                <a:gd name="T1" fmla="*/ 3 h 87"/>
                <a:gd name="T2" fmla="*/ 252 w 252"/>
                <a:gd name="T3" fmla="*/ 0 h 87"/>
                <a:gd name="T4" fmla="*/ 138 w 252"/>
                <a:gd name="T5" fmla="*/ 87 h 87"/>
                <a:gd name="T6" fmla="*/ 0 w 252"/>
                <a:gd name="T7" fmla="*/ 87 h 87"/>
                <a:gd name="T8" fmla="*/ 108 w 252"/>
                <a:gd name="T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87">
                  <a:moveTo>
                    <a:pt x="108" y="3"/>
                  </a:moveTo>
                  <a:lnTo>
                    <a:pt x="252" y="0"/>
                  </a:lnTo>
                  <a:lnTo>
                    <a:pt x="138" y="87"/>
                  </a:lnTo>
                  <a:lnTo>
                    <a:pt x="0" y="87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4173538" y="2579688"/>
              <a:ext cx="522287" cy="176212"/>
            </a:xfrm>
            <a:custGeom>
              <a:avLst/>
              <a:gdLst>
                <a:gd name="T0" fmla="*/ 141 w 303"/>
                <a:gd name="T1" fmla="*/ 0 h 111"/>
                <a:gd name="T2" fmla="*/ 303 w 303"/>
                <a:gd name="T3" fmla="*/ 0 h 111"/>
                <a:gd name="T4" fmla="*/ 177 w 303"/>
                <a:gd name="T5" fmla="*/ 111 h 111"/>
                <a:gd name="T6" fmla="*/ 0 w 303"/>
                <a:gd name="T7" fmla="*/ 111 h 111"/>
                <a:gd name="T8" fmla="*/ 141 w 303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11">
                  <a:moveTo>
                    <a:pt x="141" y="0"/>
                  </a:moveTo>
                  <a:lnTo>
                    <a:pt x="303" y="0"/>
                  </a:lnTo>
                  <a:lnTo>
                    <a:pt x="177" y="111"/>
                  </a:lnTo>
                  <a:lnTo>
                    <a:pt x="0" y="11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478213" y="3113088"/>
              <a:ext cx="577850" cy="195262"/>
            </a:xfrm>
            <a:custGeom>
              <a:avLst/>
              <a:gdLst>
                <a:gd name="T0" fmla="*/ 144 w 336"/>
                <a:gd name="T1" fmla="*/ 0 h 123"/>
                <a:gd name="T2" fmla="*/ 336 w 336"/>
                <a:gd name="T3" fmla="*/ 0 h 123"/>
                <a:gd name="T4" fmla="*/ 201 w 336"/>
                <a:gd name="T5" fmla="*/ 123 h 123"/>
                <a:gd name="T6" fmla="*/ 0 w 336"/>
                <a:gd name="T7" fmla="*/ 123 h 123"/>
                <a:gd name="T8" fmla="*/ 144 w 33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23">
                  <a:moveTo>
                    <a:pt x="144" y="0"/>
                  </a:moveTo>
                  <a:lnTo>
                    <a:pt x="336" y="0"/>
                  </a:lnTo>
                  <a:lnTo>
                    <a:pt x="201" y="123"/>
                  </a:lnTo>
                  <a:lnTo>
                    <a:pt x="0" y="12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35B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9900"/>
                </a:solidFill>
                <a:cs typeface="+mn-cs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4400550" y="2941638"/>
              <a:ext cx="485775" cy="180975"/>
            </a:xfrm>
            <a:custGeom>
              <a:avLst/>
              <a:gdLst>
                <a:gd name="T0" fmla="*/ 114 w 282"/>
                <a:gd name="T1" fmla="*/ 0 h 114"/>
                <a:gd name="T2" fmla="*/ 282 w 282"/>
                <a:gd name="T3" fmla="*/ 0 h 114"/>
                <a:gd name="T4" fmla="*/ 177 w 282"/>
                <a:gd name="T5" fmla="*/ 114 h 114"/>
                <a:gd name="T6" fmla="*/ 0 w 282"/>
                <a:gd name="T7" fmla="*/ 114 h 114"/>
                <a:gd name="T8" fmla="*/ 114 w 28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14">
                  <a:moveTo>
                    <a:pt x="114" y="0"/>
                  </a:moveTo>
                  <a:lnTo>
                    <a:pt x="282" y="0"/>
                  </a:lnTo>
                  <a:lnTo>
                    <a:pt x="177" y="114"/>
                  </a:lnTo>
                  <a:lnTo>
                    <a:pt x="0" y="11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4978400" y="2413000"/>
              <a:ext cx="444500" cy="171450"/>
            </a:xfrm>
            <a:custGeom>
              <a:avLst/>
              <a:gdLst>
                <a:gd name="T0" fmla="*/ 114 w 258"/>
                <a:gd name="T1" fmla="*/ 0 h 108"/>
                <a:gd name="T2" fmla="*/ 258 w 258"/>
                <a:gd name="T3" fmla="*/ 0 h 108"/>
                <a:gd name="T4" fmla="*/ 153 w 258"/>
                <a:gd name="T5" fmla="*/ 108 h 108"/>
                <a:gd name="T6" fmla="*/ 0 w 258"/>
                <a:gd name="T7" fmla="*/ 108 h 108"/>
                <a:gd name="T8" fmla="*/ 114 w 25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08">
                  <a:moveTo>
                    <a:pt x="114" y="0"/>
                  </a:moveTo>
                  <a:lnTo>
                    <a:pt x="258" y="0"/>
                  </a:lnTo>
                  <a:lnTo>
                    <a:pt x="153" y="108"/>
                  </a:lnTo>
                  <a:lnTo>
                    <a:pt x="0" y="10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5308600" y="2151063"/>
              <a:ext cx="382588" cy="123825"/>
            </a:xfrm>
            <a:custGeom>
              <a:avLst/>
              <a:gdLst>
                <a:gd name="T0" fmla="*/ 87 w 222"/>
                <a:gd name="T1" fmla="*/ 0 h 78"/>
                <a:gd name="T2" fmla="*/ 222 w 222"/>
                <a:gd name="T3" fmla="*/ 0 h 78"/>
                <a:gd name="T4" fmla="*/ 144 w 222"/>
                <a:gd name="T5" fmla="*/ 78 h 78"/>
                <a:gd name="T6" fmla="*/ 0 w 222"/>
                <a:gd name="T7" fmla="*/ 78 h 78"/>
                <a:gd name="T8" fmla="*/ 87 w 222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78">
                  <a:moveTo>
                    <a:pt x="87" y="0"/>
                  </a:moveTo>
                  <a:lnTo>
                    <a:pt x="222" y="0"/>
                  </a:lnTo>
                  <a:lnTo>
                    <a:pt x="144" y="78"/>
                  </a:lnTo>
                  <a:lnTo>
                    <a:pt x="0" y="7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5592763" y="1912938"/>
              <a:ext cx="325437" cy="100012"/>
            </a:xfrm>
            <a:custGeom>
              <a:avLst/>
              <a:gdLst>
                <a:gd name="T0" fmla="*/ 72 w 189"/>
                <a:gd name="T1" fmla="*/ 0 h 63"/>
                <a:gd name="T2" fmla="*/ 189 w 189"/>
                <a:gd name="T3" fmla="*/ 0 h 63"/>
                <a:gd name="T4" fmla="*/ 132 w 189"/>
                <a:gd name="T5" fmla="*/ 63 h 63"/>
                <a:gd name="T6" fmla="*/ 0 w 189"/>
                <a:gd name="T7" fmla="*/ 63 h 63"/>
                <a:gd name="T8" fmla="*/ 72 w 18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3">
                  <a:moveTo>
                    <a:pt x="72" y="0"/>
                  </a:moveTo>
                  <a:lnTo>
                    <a:pt x="189" y="0"/>
                  </a:lnTo>
                  <a:lnTo>
                    <a:pt x="132" y="63"/>
                  </a:lnTo>
                  <a:lnTo>
                    <a:pt x="0" y="6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6165850" y="2012950"/>
              <a:ext cx="366713" cy="133350"/>
            </a:xfrm>
            <a:custGeom>
              <a:avLst/>
              <a:gdLst>
                <a:gd name="T0" fmla="*/ 69 w 213"/>
                <a:gd name="T1" fmla="*/ 3 h 84"/>
                <a:gd name="T2" fmla="*/ 213 w 213"/>
                <a:gd name="T3" fmla="*/ 0 h 84"/>
                <a:gd name="T4" fmla="*/ 150 w 213"/>
                <a:gd name="T5" fmla="*/ 84 h 84"/>
                <a:gd name="T6" fmla="*/ 0 w 213"/>
                <a:gd name="T7" fmla="*/ 81 h 84"/>
                <a:gd name="T8" fmla="*/ 69 w 213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4">
                  <a:moveTo>
                    <a:pt x="69" y="3"/>
                  </a:moveTo>
                  <a:lnTo>
                    <a:pt x="213" y="0"/>
                  </a:lnTo>
                  <a:lnTo>
                    <a:pt x="150" y="84"/>
                  </a:lnTo>
                  <a:lnTo>
                    <a:pt x="0" y="81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6" name="Freeform 55"/>
            <p:cNvSpPr>
              <a:spLocks/>
            </p:cNvSpPr>
            <p:nvPr/>
          </p:nvSpPr>
          <p:spPr bwMode="auto">
            <a:xfrm>
              <a:off x="5665788" y="2579688"/>
              <a:ext cx="438150" cy="185737"/>
            </a:xfrm>
            <a:custGeom>
              <a:avLst/>
              <a:gdLst>
                <a:gd name="T0" fmla="*/ 93 w 255"/>
                <a:gd name="T1" fmla="*/ 0 h 117"/>
                <a:gd name="T2" fmla="*/ 255 w 255"/>
                <a:gd name="T3" fmla="*/ 0 h 117"/>
                <a:gd name="T4" fmla="*/ 177 w 255"/>
                <a:gd name="T5" fmla="*/ 117 h 117"/>
                <a:gd name="T6" fmla="*/ 0 w 255"/>
                <a:gd name="T7" fmla="*/ 117 h 117"/>
                <a:gd name="T8" fmla="*/ 93 w 25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17">
                  <a:moveTo>
                    <a:pt x="93" y="0"/>
                  </a:moveTo>
                  <a:lnTo>
                    <a:pt x="255" y="0"/>
                  </a:lnTo>
                  <a:lnTo>
                    <a:pt x="177" y="117"/>
                  </a:lnTo>
                  <a:lnTo>
                    <a:pt x="0" y="1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5918200" y="3117850"/>
              <a:ext cx="454025" cy="185738"/>
            </a:xfrm>
            <a:custGeom>
              <a:avLst/>
              <a:gdLst>
                <a:gd name="T0" fmla="*/ 69 w 264"/>
                <a:gd name="T1" fmla="*/ 0 h 117"/>
                <a:gd name="T2" fmla="*/ 264 w 264"/>
                <a:gd name="T3" fmla="*/ 0 h 117"/>
                <a:gd name="T4" fmla="*/ 207 w 264"/>
                <a:gd name="T5" fmla="*/ 117 h 117"/>
                <a:gd name="T6" fmla="*/ 0 w 264"/>
                <a:gd name="T7" fmla="*/ 117 h 117"/>
                <a:gd name="T8" fmla="*/ 69 w 264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17">
                  <a:moveTo>
                    <a:pt x="69" y="0"/>
                  </a:moveTo>
                  <a:lnTo>
                    <a:pt x="264" y="0"/>
                  </a:lnTo>
                  <a:lnTo>
                    <a:pt x="207" y="117"/>
                  </a:lnTo>
                  <a:lnTo>
                    <a:pt x="0" y="11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6381750" y="2403475"/>
              <a:ext cx="387350" cy="176213"/>
            </a:xfrm>
            <a:custGeom>
              <a:avLst/>
              <a:gdLst>
                <a:gd name="T0" fmla="*/ 60 w 225"/>
                <a:gd name="T1" fmla="*/ 0 h 111"/>
                <a:gd name="T2" fmla="*/ 225 w 225"/>
                <a:gd name="T3" fmla="*/ 0 h 111"/>
                <a:gd name="T4" fmla="*/ 165 w 225"/>
                <a:gd name="T5" fmla="*/ 111 h 111"/>
                <a:gd name="T6" fmla="*/ 0 w 225"/>
                <a:gd name="T7" fmla="*/ 111 h 111"/>
                <a:gd name="T8" fmla="*/ 60 w 22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11">
                  <a:moveTo>
                    <a:pt x="60" y="0"/>
                  </a:moveTo>
                  <a:lnTo>
                    <a:pt x="225" y="0"/>
                  </a:lnTo>
                  <a:lnTo>
                    <a:pt x="165" y="111"/>
                  </a:lnTo>
                  <a:lnTo>
                    <a:pt x="0" y="11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6732588" y="1908175"/>
              <a:ext cx="300037" cy="104775"/>
            </a:xfrm>
            <a:custGeom>
              <a:avLst/>
              <a:gdLst>
                <a:gd name="T0" fmla="*/ 45 w 174"/>
                <a:gd name="T1" fmla="*/ 0 h 66"/>
                <a:gd name="T2" fmla="*/ 174 w 174"/>
                <a:gd name="T3" fmla="*/ 0 h 66"/>
                <a:gd name="T4" fmla="*/ 144 w 174"/>
                <a:gd name="T5" fmla="*/ 66 h 66"/>
                <a:gd name="T6" fmla="*/ 0 w 174"/>
                <a:gd name="T7" fmla="*/ 66 h 66"/>
                <a:gd name="T8" fmla="*/ 45 w 17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66">
                  <a:moveTo>
                    <a:pt x="45" y="0"/>
                  </a:moveTo>
                  <a:lnTo>
                    <a:pt x="174" y="0"/>
                  </a:lnTo>
                  <a:lnTo>
                    <a:pt x="144" y="66"/>
                  </a:lnTo>
                  <a:lnTo>
                    <a:pt x="0" y="6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7078663" y="2146300"/>
              <a:ext cx="293687" cy="133350"/>
            </a:xfrm>
            <a:custGeom>
              <a:avLst/>
              <a:gdLst>
                <a:gd name="T0" fmla="*/ 36 w 171"/>
                <a:gd name="T1" fmla="*/ 3 h 84"/>
                <a:gd name="T2" fmla="*/ 171 w 171"/>
                <a:gd name="T3" fmla="*/ 0 h 84"/>
                <a:gd name="T4" fmla="*/ 144 w 171"/>
                <a:gd name="T5" fmla="*/ 84 h 84"/>
                <a:gd name="T6" fmla="*/ 0 w 171"/>
                <a:gd name="T7" fmla="*/ 84 h 84"/>
                <a:gd name="T8" fmla="*/ 36 w 171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84">
                  <a:moveTo>
                    <a:pt x="36" y="3"/>
                  </a:moveTo>
                  <a:lnTo>
                    <a:pt x="171" y="0"/>
                  </a:lnTo>
                  <a:lnTo>
                    <a:pt x="144" y="84"/>
                  </a:lnTo>
                  <a:lnTo>
                    <a:pt x="0" y="84"/>
                  </a:lnTo>
                  <a:lnTo>
                    <a:pt x="36" y="3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7083425" y="2760663"/>
              <a:ext cx="361950" cy="180975"/>
            </a:xfrm>
            <a:custGeom>
              <a:avLst/>
              <a:gdLst>
                <a:gd name="T0" fmla="*/ 39 w 210"/>
                <a:gd name="T1" fmla="*/ 0 h 114"/>
                <a:gd name="T2" fmla="*/ 210 w 210"/>
                <a:gd name="T3" fmla="*/ 3 h 114"/>
                <a:gd name="T4" fmla="*/ 180 w 210"/>
                <a:gd name="T5" fmla="*/ 114 h 114"/>
                <a:gd name="T6" fmla="*/ 0 w 210"/>
                <a:gd name="T7" fmla="*/ 114 h 114"/>
                <a:gd name="T8" fmla="*/ 39 w 21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14">
                  <a:moveTo>
                    <a:pt x="39" y="0"/>
                  </a:moveTo>
                  <a:lnTo>
                    <a:pt x="210" y="3"/>
                  </a:lnTo>
                  <a:lnTo>
                    <a:pt x="180" y="114"/>
                  </a:lnTo>
                  <a:lnTo>
                    <a:pt x="0" y="1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7537450" y="2251075"/>
              <a:ext cx="300038" cy="157163"/>
            </a:xfrm>
            <a:custGeom>
              <a:avLst/>
              <a:gdLst>
                <a:gd name="T0" fmla="*/ 21 w 174"/>
                <a:gd name="T1" fmla="*/ 0 h 78"/>
                <a:gd name="T2" fmla="*/ 174 w 174"/>
                <a:gd name="T3" fmla="*/ 0 h 78"/>
                <a:gd name="T4" fmla="*/ 159 w 174"/>
                <a:gd name="T5" fmla="*/ 78 h 78"/>
                <a:gd name="T6" fmla="*/ 0 w 174"/>
                <a:gd name="T7" fmla="*/ 78 h 78"/>
                <a:gd name="T8" fmla="*/ 21 w 17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78">
                  <a:moveTo>
                    <a:pt x="21" y="0"/>
                  </a:moveTo>
                  <a:lnTo>
                    <a:pt x="174" y="0"/>
                  </a:lnTo>
                  <a:lnTo>
                    <a:pt x="159" y="78"/>
                  </a:lnTo>
                  <a:lnTo>
                    <a:pt x="0" y="7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7677150" y="2941638"/>
              <a:ext cx="346075" cy="185737"/>
            </a:xfrm>
            <a:custGeom>
              <a:avLst/>
              <a:gdLst>
                <a:gd name="T0" fmla="*/ 21 w 201"/>
                <a:gd name="T1" fmla="*/ 0 h 117"/>
                <a:gd name="T2" fmla="*/ 201 w 201"/>
                <a:gd name="T3" fmla="*/ 0 h 117"/>
                <a:gd name="T4" fmla="*/ 186 w 201"/>
                <a:gd name="T5" fmla="*/ 117 h 117"/>
                <a:gd name="T6" fmla="*/ 0 w 201"/>
                <a:gd name="T7" fmla="*/ 117 h 117"/>
                <a:gd name="T8" fmla="*/ 21 w 20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7">
                  <a:moveTo>
                    <a:pt x="21" y="0"/>
                  </a:moveTo>
                  <a:lnTo>
                    <a:pt x="201" y="0"/>
                  </a:lnTo>
                  <a:lnTo>
                    <a:pt x="186" y="117"/>
                  </a:lnTo>
                  <a:lnTo>
                    <a:pt x="0" y="11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8085138" y="2012950"/>
              <a:ext cx="257175" cy="123825"/>
            </a:xfrm>
            <a:custGeom>
              <a:avLst/>
              <a:gdLst>
                <a:gd name="T0" fmla="*/ 9 w 150"/>
                <a:gd name="T1" fmla="*/ 0 h 78"/>
                <a:gd name="T2" fmla="*/ 150 w 150"/>
                <a:gd name="T3" fmla="*/ 0 h 78"/>
                <a:gd name="T4" fmla="*/ 150 w 150"/>
                <a:gd name="T5" fmla="*/ 78 h 78"/>
                <a:gd name="T6" fmla="*/ 0 w 150"/>
                <a:gd name="T7" fmla="*/ 78 h 78"/>
                <a:gd name="T8" fmla="*/ 9 w 15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9" y="0"/>
                  </a:moveTo>
                  <a:lnTo>
                    <a:pt x="150" y="0"/>
                  </a:lnTo>
                  <a:lnTo>
                    <a:pt x="150" y="78"/>
                  </a:lnTo>
                  <a:lnTo>
                    <a:pt x="0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8037513" y="2589213"/>
              <a:ext cx="304800" cy="171450"/>
            </a:xfrm>
            <a:custGeom>
              <a:avLst/>
              <a:gdLst>
                <a:gd name="T0" fmla="*/ 6 w 177"/>
                <a:gd name="T1" fmla="*/ 0 h 108"/>
                <a:gd name="T2" fmla="*/ 177 w 177"/>
                <a:gd name="T3" fmla="*/ 0 h 108"/>
                <a:gd name="T4" fmla="*/ 177 w 177"/>
                <a:gd name="T5" fmla="*/ 108 h 108"/>
                <a:gd name="T6" fmla="*/ 0 w 177"/>
                <a:gd name="T7" fmla="*/ 108 h 108"/>
                <a:gd name="T8" fmla="*/ 6 w 177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08">
                  <a:moveTo>
                    <a:pt x="6" y="0"/>
                  </a:moveTo>
                  <a:lnTo>
                    <a:pt x="177" y="0"/>
                  </a:lnTo>
                  <a:lnTo>
                    <a:pt x="177" y="108"/>
                  </a:lnTo>
                  <a:lnTo>
                    <a:pt x="0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8332788" y="3122613"/>
              <a:ext cx="360362" cy="180975"/>
            </a:xfrm>
            <a:custGeom>
              <a:avLst/>
              <a:gdLst>
                <a:gd name="T0" fmla="*/ 0 w 210"/>
                <a:gd name="T1" fmla="*/ 0 h 114"/>
                <a:gd name="T2" fmla="*/ 198 w 210"/>
                <a:gd name="T3" fmla="*/ 0 h 114"/>
                <a:gd name="T4" fmla="*/ 210 w 210"/>
                <a:gd name="T5" fmla="*/ 108 h 114"/>
                <a:gd name="T6" fmla="*/ 0 w 210"/>
                <a:gd name="T7" fmla="*/ 114 h 114"/>
                <a:gd name="T8" fmla="*/ 0 w 21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14">
                  <a:moveTo>
                    <a:pt x="0" y="0"/>
                  </a:moveTo>
                  <a:lnTo>
                    <a:pt x="198" y="0"/>
                  </a:lnTo>
                  <a:lnTo>
                    <a:pt x="210" y="108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8564563" y="1903413"/>
              <a:ext cx="238125" cy="104775"/>
            </a:xfrm>
            <a:custGeom>
              <a:avLst/>
              <a:gdLst>
                <a:gd name="T0" fmla="*/ 0 w 138"/>
                <a:gd name="T1" fmla="*/ 0 h 66"/>
                <a:gd name="T2" fmla="*/ 123 w 138"/>
                <a:gd name="T3" fmla="*/ 0 h 66"/>
                <a:gd name="T4" fmla="*/ 138 w 138"/>
                <a:gd name="T5" fmla="*/ 66 h 66"/>
                <a:gd name="T6" fmla="*/ 0 w 138"/>
                <a:gd name="T7" fmla="*/ 66 h 66"/>
                <a:gd name="T8" fmla="*/ 0 w 13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6">
                  <a:moveTo>
                    <a:pt x="0" y="0"/>
                  </a:moveTo>
                  <a:lnTo>
                    <a:pt x="123" y="0"/>
                  </a:lnTo>
                  <a:lnTo>
                    <a:pt x="138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8610600" y="2413000"/>
              <a:ext cx="293688" cy="171450"/>
            </a:xfrm>
            <a:custGeom>
              <a:avLst/>
              <a:gdLst>
                <a:gd name="T0" fmla="*/ 0 w 171"/>
                <a:gd name="T1" fmla="*/ 0 h 108"/>
                <a:gd name="T2" fmla="*/ 153 w 171"/>
                <a:gd name="T3" fmla="*/ 0 h 108"/>
                <a:gd name="T4" fmla="*/ 171 w 171"/>
                <a:gd name="T5" fmla="*/ 108 h 108"/>
                <a:gd name="T6" fmla="*/ 6 w 171"/>
                <a:gd name="T7" fmla="*/ 108 h 108"/>
                <a:gd name="T8" fmla="*/ 0 w 171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08">
                  <a:moveTo>
                    <a:pt x="0" y="0"/>
                  </a:moveTo>
                  <a:lnTo>
                    <a:pt x="153" y="0"/>
                  </a:lnTo>
                  <a:lnTo>
                    <a:pt x="171" y="108"/>
                  </a:lnTo>
                  <a:lnTo>
                    <a:pt x="6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1093788" y="2755900"/>
              <a:ext cx="712787" cy="176213"/>
            </a:xfrm>
            <a:custGeom>
              <a:avLst/>
              <a:gdLst>
                <a:gd name="T0" fmla="*/ 210 w 414"/>
                <a:gd name="T1" fmla="*/ 0 h 111"/>
                <a:gd name="T2" fmla="*/ 414 w 414"/>
                <a:gd name="T3" fmla="*/ 0 h 111"/>
                <a:gd name="T4" fmla="*/ 210 w 414"/>
                <a:gd name="T5" fmla="*/ 111 h 111"/>
                <a:gd name="T6" fmla="*/ 0 w 414"/>
                <a:gd name="T7" fmla="*/ 111 h 111"/>
                <a:gd name="T8" fmla="*/ 210 w 414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111">
                  <a:moveTo>
                    <a:pt x="210" y="0"/>
                  </a:moveTo>
                  <a:lnTo>
                    <a:pt x="414" y="0"/>
                  </a:lnTo>
                  <a:lnTo>
                    <a:pt x="210" y="111"/>
                  </a:lnTo>
                  <a:lnTo>
                    <a:pt x="0" y="11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" name="Text Box 177"/>
            <p:cNvSpPr txBox="1">
              <a:spLocks noChangeArrowheads="1"/>
            </p:cNvSpPr>
            <p:nvPr/>
          </p:nvSpPr>
          <p:spPr bwMode="auto">
            <a:xfrm>
              <a:off x="436563" y="3036888"/>
              <a:ext cx="200593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l-NL" sz="1800" dirty="0" err="1">
                  <a:cs typeface="+mn-cs"/>
                </a:rPr>
                <a:t>Process</a:t>
              </a:r>
              <a:endParaRPr lang="nl-NL" sz="1800" dirty="0">
                <a:cs typeface="+mn-cs"/>
              </a:endParaRPr>
            </a:p>
            <a:p>
              <a:pPr>
                <a:defRPr/>
              </a:pPr>
              <a:r>
                <a:rPr lang="nl-NL" sz="1800" dirty="0">
                  <a:cs typeface="+mn-cs"/>
                </a:rPr>
                <a:t>Virus verspreiding</a:t>
              </a:r>
              <a:endParaRPr lang="en-GB" sz="1800" dirty="0">
                <a:cs typeface="+mn-cs"/>
              </a:endParaRPr>
            </a:p>
          </p:txBody>
        </p:sp>
      </p:grpSp>
      <p:sp>
        <p:nvSpPr>
          <p:cNvPr id="135" name="Line 100"/>
          <p:cNvSpPr>
            <a:spLocks noChangeShapeType="1"/>
          </p:cNvSpPr>
          <p:nvPr/>
        </p:nvSpPr>
        <p:spPr bwMode="auto">
          <a:xfrm>
            <a:off x="1444625" y="2932668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02"/>
          <p:cNvSpPr>
            <a:spLocks noChangeShapeType="1"/>
          </p:cNvSpPr>
          <p:nvPr/>
        </p:nvSpPr>
        <p:spPr bwMode="auto">
          <a:xfrm>
            <a:off x="3051175" y="311523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05"/>
          <p:cNvSpPr>
            <a:spLocks noChangeShapeType="1"/>
          </p:cNvSpPr>
          <p:nvPr/>
        </p:nvSpPr>
        <p:spPr bwMode="auto">
          <a:xfrm>
            <a:off x="3287713" y="241038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08"/>
          <p:cNvSpPr>
            <a:spLocks noChangeShapeType="1"/>
          </p:cNvSpPr>
          <p:nvPr/>
        </p:nvSpPr>
        <p:spPr bwMode="auto">
          <a:xfrm>
            <a:off x="4449763" y="2731055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64"/>
          <p:cNvSpPr>
            <a:spLocks noChangeShapeType="1"/>
          </p:cNvSpPr>
          <p:nvPr/>
        </p:nvSpPr>
        <p:spPr bwMode="auto">
          <a:xfrm>
            <a:off x="4665663" y="3091418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166"/>
          <p:cNvSpPr>
            <a:spLocks noChangeShapeType="1"/>
          </p:cNvSpPr>
          <p:nvPr/>
        </p:nvSpPr>
        <p:spPr bwMode="auto">
          <a:xfrm>
            <a:off x="5221288" y="2565955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168"/>
          <p:cNvSpPr>
            <a:spLocks noChangeShapeType="1"/>
          </p:cNvSpPr>
          <p:nvPr/>
        </p:nvSpPr>
        <p:spPr bwMode="auto">
          <a:xfrm>
            <a:off x="5910263" y="2745343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169"/>
          <p:cNvSpPr>
            <a:spLocks noChangeShapeType="1"/>
          </p:cNvSpPr>
          <p:nvPr/>
        </p:nvSpPr>
        <p:spPr bwMode="auto">
          <a:xfrm>
            <a:off x="5784850" y="2019855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171"/>
          <p:cNvSpPr>
            <a:spLocks noChangeShapeType="1"/>
          </p:cNvSpPr>
          <p:nvPr/>
        </p:nvSpPr>
        <p:spPr bwMode="auto">
          <a:xfrm>
            <a:off x="7237413" y="2275443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172"/>
          <p:cNvSpPr>
            <a:spLocks noChangeShapeType="1"/>
          </p:cNvSpPr>
          <p:nvPr/>
        </p:nvSpPr>
        <p:spPr bwMode="auto">
          <a:xfrm>
            <a:off x="8505825" y="3283505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173"/>
          <p:cNvSpPr>
            <a:spLocks noChangeShapeType="1"/>
          </p:cNvSpPr>
          <p:nvPr/>
        </p:nvSpPr>
        <p:spPr bwMode="auto">
          <a:xfrm>
            <a:off x="8699500" y="2015093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762000" y="1235630"/>
            <a:ext cx="3086100" cy="1905049"/>
          </a:xfrm>
          <a:custGeom>
            <a:avLst/>
            <a:gdLst>
              <a:gd name="connsiteX0" fmla="*/ 1943100 w 3086100"/>
              <a:gd name="connsiteY0" fmla="*/ 266700 h 1905049"/>
              <a:gd name="connsiteX1" fmla="*/ 1676400 w 3086100"/>
              <a:gd name="connsiteY1" fmla="*/ 1866900 h 1905049"/>
              <a:gd name="connsiteX2" fmla="*/ 0 w 3086100"/>
              <a:gd name="connsiteY2" fmla="*/ 1003300 h 1905049"/>
              <a:gd name="connsiteX3" fmla="*/ 1930400 w 3086100"/>
              <a:gd name="connsiteY3" fmla="*/ 279400 h 1905049"/>
              <a:gd name="connsiteX4" fmla="*/ 1930400 w 3086100"/>
              <a:gd name="connsiteY4" fmla="*/ 838200 h 1905049"/>
              <a:gd name="connsiteX5" fmla="*/ 1917700 w 3086100"/>
              <a:gd name="connsiteY5" fmla="*/ 279400 h 1905049"/>
              <a:gd name="connsiteX6" fmla="*/ 1955800 w 3086100"/>
              <a:gd name="connsiteY6" fmla="*/ 711200 h 1905049"/>
              <a:gd name="connsiteX7" fmla="*/ 1968500 w 3086100"/>
              <a:gd name="connsiteY7" fmla="*/ 863600 h 1905049"/>
              <a:gd name="connsiteX8" fmla="*/ 1993900 w 3086100"/>
              <a:gd name="connsiteY8" fmla="*/ 1041400 h 1905049"/>
              <a:gd name="connsiteX9" fmla="*/ 2019300 w 3086100"/>
              <a:gd name="connsiteY9" fmla="*/ 1155700 h 1905049"/>
              <a:gd name="connsiteX10" fmla="*/ 2044700 w 3086100"/>
              <a:gd name="connsiteY10" fmla="*/ 1244600 h 1905049"/>
              <a:gd name="connsiteX11" fmla="*/ 2032000 w 3086100"/>
              <a:gd name="connsiteY11" fmla="*/ 1346200 h 1905049"/>
              <a:gd name="connsiteX12" fmla="*/ 2006600 w 3086100"/>
              <a:gd name="connsiteY12" fmla="*/ 1384300 h 1905049"/>
              <a:gd name="connsiteX13" fmla="*/ 1993900 w 3086100"/>
              <a:gd name="connsiteY13" fmla="*/ 1447800 h 1905049"/>
              <a:gd name="connsiteX14" fmla="*/ 1981200 w 3086100"/>
              <a:gd name="connsiteY14" fmla="*/ 1498600 h 1905049"/>
              <a:gd name="connsiteX15" fmla="*/ 1968500 w 3086100"/>
              <a:gd name="connsiteY15" fmla="*/ 1600200 h 1905049"/>
              <a:gd name="connsiteX16" fmla="*/ 1955800 w 3086100"/>
              <a:gd name="connsiteY16" fmla="*/ 1689100 h 1905049"/>
              <a:gd name="connsiteX17" fmla="*/ 1943100 w 3086100"/>
              <a:gd name="connsiteY17" fmla="*/ 1765300 h 1905049"/>
              <a:gd name="connsiteX18" fmla="*/ 1828800 w 3086100"/>
              <a:gd name="connsiteY18" fmla="*/ 1866900 h 1905049"/>
              <a:gd name="connsiteX19" fmla="*/ 1790700 w 3086100"/>
              <a:gd name="connsiteY19" fmla="*/ 1879600 h 1905049"/>
              <a:gd name="connsiteX20" fmla="*/ 1739900 w 3086100"/>
              <a:gd name="connsiteY20" fmla="*/ 1905000 h 1905049"/>
              <a:gd name="connsiteX21" fmla="*/ 3086100 w 3086100"/>
              <a:gd name="connsiteY21" fmla="*/ 0 h 190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86100" h="1905049">
                <a:moveTo>
                  <a:pt x="1943100" y="266700"/>
                </a:moveTo>
                <a:lnTo>
                  <a:pt x="1676400" y="1866900"/>
                </a:lnTo>
                <a:lnTo>
                  <a:pt x="0" y="1003300"/>
                </a:lnTo>
                <a:lnTo>
                  <a:pt x="1930400" y="279400"/>
                </a:lnTo>
                <a:lnTo>
                  <a:pt x="1930400" y="838200"/>
                </a:lnTo>
                <a:lnTo>
                  <a:pt x="1917700" y="279400"/>
                </a:lnTo>
                <a:cubicBezTo>
                  <a:pt x="1940545" y="507846"/>
                  <a:pt x="1926867" y="364002"/>
                  <a:pt x="1955800" y="711200"/>
                </a:cubicBezTo>
                <a:cubicBezTo>
                  <a:pt x="1960033" y="762000"/>
                  <a:pt x="1962177" y="813018"/>
                  <a:pt x="1968500" y="863600"/>
                </a:cubicBezTo>
                <a:cubicBezTo>
                  <a:pt x="1979540" y="951920"/>
                  <a:pt x="1979251" y="960832"/>
                  <a:pt x="1993900" y="1041400"/>
                </a:cubicBezTo>
                <a:cubicBezTo>
                  <a:pt x="2001593" y="1083712"/>
                  <a:pt x="2008181" y="1114931"/>
                  <a:pt x="2019300" y="1155700"/>
                </a:cubicBezTo>
                <a:cubicBezTo>
                  <a:pt x="2027409" y="1185433"/>
                  <a:pt x="2036233" y="1214967"/>
                  <a:pt x="2044700" y="1244600"/>
                </a:cubicBezTo>
                <a:cubicBezTo>
                  <a:pt x="2040467" y="1278467"/>
                  <a:pt x="2040980" y="1313272"/>
                  <a:pt x="2032000" y="1346200"/>
                </a:cubicBezTo>
                <a:cubicBezTo>
                  <a:pt x="2027984" y="1360926"/>
                  <a:pt x="2011959" y="1370008"/>
                  <a:pt x="2006600" y="1384300"/>
                </a:cubicBezTo>
                <a:cubicBezTo>
                  <a:pt x="1999021" y="1404511"/>
                  <a:pt x="1998583" y="1426728"/>
                  <a:pt x="1993900" y="1447800"/>
                </a:cubicBezTo>
                <a:cubicBezTo>
                  <a:pt x="1990114" y="1464839"/>
                  <a:pt x="1984069" y="1481383"/>
                  <a:pt x="1981200" y="1498600"/>
                </a:cubicBezTo>
                <a:cubicBezTo>
                  <a:pt x="1975589" y="1532266"/>
                  <a:pt x="1973011" y="1566369"/>
                  <a:pt x="1968500" y="1600200"/>
                </a:cubicBezTo>
                <a:cubicBezTo>
                  <a:pt x="1964544" y="1629872"/>
                  <a:pt x="1960352" y="1659514"/>
                  <a:pt x="1955800" y="1689100"/>
                </a:cubicBezTo>
                <a:cubicBezTo>
                  <a:pt x="1951884" y="1714551"/>
                  <a:pt x="1956075" y="1743057"/>
                  <a:pt x="1943100" y="1765300"/>
                </a:cubicBezTo>
                <a:cubicBezTo>
                  <a:pt x="1929241" y="1789059"/>
                  <a:pt x="1865712" y="1848444"/>
                  <a:pt x="1828800" y="1866900"/>
                </a:cubicBezTo>
                <a:cubicBezTo>
                  <a:pt x="1816826" y="1872887"/>
                  <a:pt x="1802674" y="1873613"/>
                  <a:pt x="1790700" y="1879600"/>
                </a:cubicBezTo>
                <a:cubicBezTo>
                  <a:pt x="1735204" y="1907348"/>
                  <a:pt x="1771711" y="1905000"/>
                  <a:pt x="1739900" y="1905000"/>
                </a:cubicBezTo>
                <a:lnTo>
                  <a:pt x="3086100" y="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39700" y="943530"/>
            <a:ext cx="4080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besmet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until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hersteld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then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besmet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gezonde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buur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161" name="Rounded Rectangular Callout 160"/>
          <p:cNvSpPr/>
          <p:nvPr/>
        </p:nvSpPr>
        <p:spPr bwMode="auto">
          <a:xfrm>
            <a:off x="190500" y="994330"/>
            <a:ext cx="4368800" cy="812800"/>
          </a:xfrm>
          <a:prstGeom prst="wedgeRoundRectCallout">
            <a:avLst>
              <a:gd name="adj1" fmla="val -142"/>
              <a:gd name="adj2" fmla="val 213375"/>
              <a:gd name="adj3" fmla="val 16667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60" grpId="0"/>
      <p:bldP spid="1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79562" y="1830770"/>
            <a:ext cx="692943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nl-NL" sz="2800" dirty="0">
                <a:latin typeface="Tahoma" charset="0"/>
                <a:ea typeface="ＭＳ Ｐゴシック" charset="0"/>
                <a:cs typeface="ＭＳ Ｐゴシック" charset="0"/>
              </a:rPr>
              <a:t>Theorie van virusverspreiding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endParaRPr lang="nl-NL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Benaderingen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Uitdagingen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2000"/>
              </a:spcAft>
              <a:buFont typeface="Times" charset="0"/>
              <a:buNone/>
            </a:pP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590800" y="1946275"/>
            <a:ext cx="4864099" cy="6096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3487738" y="452438"/>
            <a:ext cx="5133975" cy="630237"/>
          </a:xfrm>
          <a:noFill/>
        </p:spPr>
        <p:txBody>
          <a:bodyPr lIns="90488" tIns="44450" rIns="90488" bIns="44450" anchor="ctr"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graphicFrame>
        <p:nvGraphicFramePr>
          <p:cNvPr id="20484" name="Object 2"/>
          <p:cNvGraphicFramePr>
            <a:graphicFrameLocks/>
          </p:cNvGraphicFramePr>
          <p:nvPr/>
        </p:nvGraphicFramePr>
        <p:xfrm>
          <a:off x="500063" y="1970088"/>
          <a:ext cx="131762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7" name="clipart" r:id="rId4" imgW="2259013" imgH="4549775" progId="ms_clipart_gallery.2">
                  <p:embed/>
                </p:oleObj>
              </mc:Choice>
              <mc:Fallback>
                <p:oleObj name="clipart" r:id="rId4" imgW="2259013" imgH="4549775" progId="ms_clipart_gallery.2">
                  <p:embed/>
                  <p:pic>
                    <p:nvPicPr>
                      <p:cNvPr id="2048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970088"/>
                        <a:ext cx="131762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F8248E-A885-8F47-8D9A-E096DED82549}"/>
              </a:ext>
            </a:extLst>
          </p:cNvPr>
          <p:cNvSpPr txBox="1"/>
          <p:nvPr/>
        </p:nvSpPr>
        <p:spPr>
          <a:xfrm>
            <a:off x="4186044" y="2671380"/>
            <a:ext cx="3409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err="1"/>
              <a:t>Netwerk</a:t>
            </a: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b="1" dirty="0" err="1"/>
              <a:t>Virale</a:t>
            </a:r>
            <a:r>
              <a:rPr lang="en-US" b="1" dirty="0"/>
              <a:t> </a:t>
            </a:r>
            <a:r>
              <a:rPr lang="en-US" b="1" dirty="0" err="1"/>
              <a:t>beschrijving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2833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CC7C-5303-A649-8D8E-8D0A75C2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40" y="136954"/>
            <a:ext cx="7772400" cy="622300"/>
          </a:xfrm>
        </p:spPr>
        <p:txBody>
          <a:bodyPr/>
          <a:lstStyle/>
          <a:p>
            <a:pPr algn="ctr"/>
            <a:r>
              <a:rPr lang="en-NL" dirty="0"/>
              <a:t>SIS Virus verspreiding in netwerken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76156-04A9-2441-8D37-7B91B66CA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780F-03E9-9A45-9F88-A5560AED51F0}" type="slidenum">
              <a:rPr lang="en-US" altLang="x-none" smtClean="0"/>
              <a:pPr/>
              <a:t>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8F503-5B85-AE4E-9898-58665DBC09D2}"/>
              </a:ext>
            </a:extLst>
          </p:cNvPr>
          <p:cNvSpPr txBox="1"/>
          <p:nvPr/>
        </p:nvSpPr>
        <p:spPr>
          <a:xfrm>
            <a:off x="1107226" y="849417"/>
            <a:ext cx="1261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Gegeven: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3B28DB9-4385-6249-BC2D-98D7A0FF5811}"/>
              </a:ext>
            </a:extLst>
          </p:cNvPr>
          <p:cNvSpPr txBox="1"/>
          <p:nvPr/>
        </p:nvSpPr>
        <p:spPr>
          <a:xfrm>
            <a:off x="1018227" y="3949524"/>
            <a:ext cx="1350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>
                <a:solidFill>
                  <a:srgbClr val="00B050"/>
                </a:solidFill>
              </a:rPr>
              <a:t>Gevraagd: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56FFECA-8221-D94D-9F13-31EE9D5593E0}"/>
              </a:ext>
            </a:extLst>
          </p:cNvPr>
          <p:cNvSpPr txBox="1"/>
          <p:nvPr/>
        </p:nvSpPr>
        <p:spPr>
          <a:xfrm>
            <a:off x="2747785" y="3949524"/>
            <a:ext cx="456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K</a:t>
            </a:r>
            <a:r>
              <a:rPr lang="en-NL" sz="2000" dirty="0"/>
              <a:t>ans dat node </a:t>
            </a:r>
            <a:r>
              <a:rPr lang="en-NL" sz="2000" i="1" dirty="0"/>
              <a:t>j</a:t>
            </a:r>
            <a:r>
              <a:rPr lang="en-NL" sz="2000" dirty="0"/>
              <a:t> is besmet op tijd </a:t>
            </a:r>
            <a:r>
              <a:rPr lang="en-NL" sz="2000" i="1" dirty="0"/>
              <a:t>t </a:t>
            </a:r>
            <a:r>
              <a:rPr lang="en-NL" sz="2000" dirty="0"/>
              <a:t>&gt;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1E9194D-0F3A-6141-BD16-84D4B533E275}"/>
                  </a:ext>
                </a:extLst>
              </p:cNvPr>
              <p:cNvSpPr txBox="1"/>
              <p:nvPr/>
            </p:nvSpPr>
            <p:spPr>
              <a:xfrm>
                <a:off x="2747785" y="3033464"/>
                <a:ext cx="6054811" cy="757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/>
                  <a:t>Infectieproces</a:t>
                </a:r>
                <a:r>
                  <a:rPr lang="en-GB" sz="2000" dirty="0"/>
                  <a:t>: Poisson met b</a:t>
                </a:r>
                <a:r>
                  <a:rPr lang="en-NL" sz="2000" dirty="0"/>
                  <a:t>esmettingssterkte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NL" sz="2000" dirty="0"/>
              </a:p>
              <a:p>
                <a:r>
                  <a:rPr lang="en-GB" sz="2000" dirty="0"/>
                  <a:t>G</a:t>
                </a:r>
                <a:r>
                  <a:rPr lang="en-NL" sz="2000" dirty="0"/>
                  <a:t>enezingsproces: Poisson met genezingssterkte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NL" sz="20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1E9194D-0F3A-6141-BD16-84D4B533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785" y="3033464"/>
                <a:ext cx="6054811" cy="757259"/>
              </a:xfrm>
              <a:prstGeom prst="rect">
                <a:avLst/>
              </a:prstGeom>
              <a:blipFill>
                <a:blip r:embed="rId3"/>
                <a:stretch>
                  <a:fillRect l="-1046" t="-6667" b="-8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CA5196D-E67A-0B46-A3AA-E2741AA28354}"/>
              </a:ext>
            </a:extLst>
          </p:cNvPr>
          <p:cNvGrpSpPr/>
          <p:nvPr/>
        </p:nvGrpSpPr>
        <p:grpSpPr>
          <a:xfrm>
            <a:off x="3251562" y="828342"/>
            <a:ext cx="5603181" cy="2180629"/>
            <a:chOff x="3251562" y="964269"/>
            <a:chExt cx="5603181" cy="2180629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58279B4-54D7-384A-B909-E9587E5AE869}"/>
                </a:ext>
              </a:extLst>
            </p:cNvPr>
            <p:cNvGrpSpPr/>
            <p:nvPr/>
          </p:nvGrpSpPr>
          <p:grpSpPr>
            <a:xfrm>
              <a:off x="3251562" y="964269"/>
              <a:ext cx="5603181" cy="2070791"/>
              <a:chOff x="2819076" y="1036976"/>
              <a:chExt cx="5603181" cy="207079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0363694-4BB0-3545-BC28-57EBB8079A72}"/>
                  </a:ext>
                </a:extLst>
              </p:cNvPr>
              <p:cNvSpPr/>
              <p:nvPr/>
            </p:nvSpPr>
            <p:spPr bwMode="auto">
              <a:xfrm>
                <a:off x="3102250" y="2473412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08FE80-81B5-CF4F-907C-1443E07654AF}"/>
                  </a:ext>
                </a:extLst>
              </p:cNvPr>
              <p:cNvSpPr/>
              <p:nvPr/>
            </p:nvSpPr>
            <p:spPr bwMode="auto">
              <a:xfrm>
                <a:off x="6020862" y="1047584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C9A78AB-1BEB-2945-82B5-54978DE2EB66}"/>
                  </a:ext>
                </a:extLst>
              </p:cNvPr>
              <p:cNvSpPr/>
              <p:nvPr/>
            </p:nvSpPr>
            <p:spPr bwMode="auto">
              <a:xfrm>
                <a:off x="6048720" y="1646409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83760-67DD-964F-91A6-36D112D38E57}"/>
                  </a:ext>
                </a:extLst>
              </p:cNvPr>
              <p:cNvSpPr/>
              <p:nvPr/>
            </p:nvSpPr>
            <p:spPr bwMode="auto">
              <a:xfrm>
                <a:off x="5891336" y="2095152"/>
                <a:ext cx="241300" cy="241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DC022D7-4998-B548-B647-ED7DBD4AA3A5}"/>
                  </a:ext>
                </a:extLst>
              </p:cNvPr>
              <p:cNvSpPr/>
              <p:nvPr/>
            </p:nvSpPr>
            <p:spPr bwMode="auto">
              <a:xfrm>
                <a:off x="4816726" y="2274208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20EC682-0AF2-134C-A5BA-ECCAD1B12779}"/>
                  </a:ext>
                </a:extLst>
              </p:cNvPr>
              <p:cNvSpPr/>
              <p:nvPr/>
            </p:nvSpPr>
            <p:spPr bwMode="auto">
              <a:xfrm>
                <a:off x="4279762" y="2235622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E3289D1-D263-1346-8BB0-CF327C50B7F3}"/>
                  </a:ext>
                </a:extLst>
              </p:cNvPr>
              <p:cNvSpPr/>
              <p:nvPr/>
            </p:nvSpPr>
            <p:spPr bwMode="auto">
              <a:xfrm>
                <a:off x="3654700" y="2279351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573173-E4A7-4D40-8D3B-48820776522A}"/>
                  </a:ext>
                </a:extLst>
              </p:cNvPr>
              <p:cNvSpPr/>
              <p:nvPr/>
            </p:nvSpPr>
            <p:spPr bwMode="auto">
              <a:xfrm>
                <a:off x="6453005" y="1259022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8F7199C-E619-244C-A406-57BEF0F8EB7E}"/>
                  </a:ext>
                </a:extLst>
              </p:cNvPr>
              <p:cNvSpPr/>
              <p:nvPr/>
            </p:nvSpPr>
            <p:spPr bwMode="auto">
              <a:xfrm>
                <a:off x="6599105" y="1721735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18C3420-E39C-A243-B183-457DEFDED21E}"/>
                  </a:ext>
                </a:extLst>
              </p:cNvPr>
              <p:cNvSpPr/>
              <p:nvPr/>
            </p:nvSpPr>
            <p:spPr bwMode="auto">
              <a:xfrm>
                <a:off x="6400239" y="2238870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B20D384-4559-4548-ADEF-F3E73A972C80}"/>
                  </a:ext>
                </a:extLst>
              </p:cNvPr>
              <p:cNvSpPr/>
              <p:nvPr/>
            </p:nvSpPr>
            <p:spPr bwMode="auto">
              <a:xfrm>
                <a:off x="5480310" y="2690987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4BA0D8A-FA37-BF49-9895-E59AEB9D21A4}"/>
                  </a:ext>
                </a:extLst>
              </p:cNvPr>
              <p:cNvSpPr/>
              <p:nvPr/>
            </p:nvSpPr>
            <p:spPr bwMode="auto">
              <a:xfrm>
                <a:off x="4928463" y="2690987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276C4F4-A743-6546-BF77-69342A2DC30D}"/>
                  </a:ext>
                </a:extLst>
              </p:cNvPr>
              <p:cNvSpPr/>
              <p:nvPr/>
            </p:nvSpPr>
            <p:spPr bwMode="auto">
              <a:xfrm>
                <a:off x="4276819" y="2866467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9DB91E-9F0A-9A40-8A89-9F06AF248162}"/>
                  </a:ext>
                </a:extLst>
              </p:cNvPr>
              <p:cNvCxnSpPr>
                <a:cxnSpLocks/>
                <a:stCxn id="12" idx="6"/>
                <a:endCxn id="18" idx="0"/>
              </p:cNvCxnSpPr>
              <p:nvPr/>
            </p:nvCxnSpPr>
            <p:spPr bwMode="auto">
              <a:xfrm>
                <a:off x="6262162" y="1168234"/>
                <a:ext cx="311493" cy="907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0713883-00DA-4A4B-9095-D11FF5B44A2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 bwMode="auto">
              <a:xfrm>
                <a:off x="6290980" y="1741591"/>
                <a:ext cx="308125" cy="1007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D9FC546-BF9F-DA43-96B7-22D98EC08D5C}"/>
                  </a:ext>
                </a:extLst>
              </p:cNvPr>
              <p:cNvCxnSpPr>
                <a:stCxn id="14" idx="6"/>
                <a:endCxn id="20" idx="1"/>
              </p:cNvCxnSpPr>
              <p:nvPr/>
            </p:nvCxnSpPr>
            <p:spPr bwMode="auto">
              <a:xfrm>
                <a:off x="6132636" y="2215802"/>
                <a:ext cx="302941" cy="584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A41B3C1-D164-CE42-BA2F-A3ADC910F2D8}"/>
                  </a:ext>
                </a:extLst>
              </p:cNvPr>
              <p:cNvCxnSpPr>
                <a:stCxn id="20" idx="3"/>
                <a:endCxn id="21" idx="7"/>
              </p:cNvCxnSpPr>
              <p:nvPr/>
            </p:nvCxnSpPr>
            <p:spPr bwMode="auto">
              <a:xfrm flipH="1">
                <a:off x="5686272" y="2444832"/>
                <a:ext cx="749305" cy="28149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B92733A-485D-C84F-84FE-82C9EEB9E487}"/>
                  </a:ext>
                </a:extLst>
              </p:cNvPr>
              <p:cNvCxnSpPr>
                <a:cxnSpLocks/>
                <a:stCxn id="21" idx="2"/>
                <a:endCxn id="22" idx="6"/>
              </p:cNvCxnSpPr>
              <p:nvPr/>
            </p:nvCxnSpPr>
            <p:spPr bwMode="auto">
              <a:xfrm flipH="1">
                <a:off x="5169763" y="2811637"/>
                <a:ext cx="31054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F3D501D-A361-B347-9FA2-75D196913A60}"/>
                  </a:ext>
                </a:extLst>
              </p:cNvPr>
              <p:cNvCxnSpPr>
                <a:stCxn id="15" idx="3"/>
                <a:endCxn id="23" idx="7"/>
              </p:cNvCxnSpPr>
              <p:nvPr/>
            </p:nvCxnSpPr>
            <p:spPr bwMode="auto">
              <a:xfrm flipH="1">
                <a:off x="4482781" y="2480170"/>
                <a:ext cx="369283" cy="4216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FE5D0AE-0AD1-FE40-991D-86F5105EC201}"/>
                  </a:ext>
                </a:extLst>
              </p:cNvPr>
              <p:cNvCxnSpPr>
                <a:stCxn id="16" idx="4"/>
                <a:endCxn id="23" idx="0"/>
              </p:cNvCxnSpPr>
              <p:nvPr/>
            </p:nvCxnSpPr>
            <p:spPr bwMode="auto">
              <a:xfrm flipH="1">
                <a:off x="4397469" y="2476922"/>
                <a:ext cx="2943" cy="389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5ADE3DB-D700-E04D-A396-BF6FA67ACAF9}"/>
                  </a:ext>
                </a:extLst>
              </p:cNvPr>
              <p:cNvCxnSpPr>
                <a:cxnSpLocks/>
                <a:stCxn id="17" idx="2"/>
                <a:endCxn id="7" idx="7"/>
              </p:cNvCxnSpPr>
              <p:nvPr/>
            </p:nvCxnSpPr>
            <p:spPr bwMode="auto">
              <a:xfrm flipH="1">
                <a:off x="3308212" y="2400001"/>
                <a:ext cx="346488" cy="1087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7C47FD0-9C2B-CB4C-8962-AF54E3CE7C81}"/>
                  </a:ext>
                </a:extLst>
              </p:cNvPr>
              <p:cNvCxnSpPr>
                <a:stCxn id="23" idx="2"/>
                <a:endCxn id="7" idx="6"/>
              </p:cNvCxnSpPr>
              <p:nvPr/>
            </p:nvCxnSpPr>
            <p:spPr bwMode="auto">
              <a:xfrm flipH="1" flipV="1">
                <a:off x="3343550" y="2594062"/>
                <a:ext cx="933269" cy="3930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C3BB85C-34F8-D74B-95BC-DDC835589AA8}"/>
                  </a:ext>
                </a:extLst>
              </p:cNvPr>
              <p:cNvCxnSpPr>
                <a:stCxn id="23" idx="1"/>
                <a:endCxn id="17" idx="6"/>
              </p:cNvCxnSpPr>
              <p:nvPr/>
            </p:nvCxnSpPr>
            <p:spPr bwMode="auto">
              <a:xfrm flipH="1" flipV="1">
                <a:off x="3896000" y="2400001"/>
                <a:ext cx="416157" cy="5018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9703E5D-6EB4-034A-BABA-1CD9A107F53C}"/>
                  </a:ext>
                </a:extLst>
              </p:cNvPr>
              <p:cNvSpPr/>
              <p:nvPr/>
            </p:nvSpPr>
            <p:spPr bwMode="auto">
              <a:xfrm>
                <a:off x="4584224" y="1359785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EB699E3-6813-0549-B216-8242F4810039}"/>
                  </a:ext>
                </a:extLst>
              </p:cNvPr>
              <p:cNvSpPr/>
              <p:nvPr/>
            </p:nvSpPr>
            <p:spPr bwMode="auto">
              <a:xfrm>
                <a:off x="3671043" y="1921122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F9CAEFC-7B40-1F40-B4D6-4DF637C88CC1}"/>
                  </a:ext>
                </a:extLst>
              </p:cNvPr>
              <p:cNvSpPr/>
              <p:nvPr/>
            </p:nvSpPr>
            <p:spPr bwMode="auto">
              <a:xfrm>
                <a:off x="3348713" y="1236579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B2F23B0-7DF3-F14E-98C6-84C6F02884F0}"/>
                  </a:ext>
                </a:extLst>
              </p:cNvPr>
              <p:cNvSpPr/>
              <p:nvPr/>
            </p:nvSpPr>
            <p:spPr bwMode="auto">
              <a:xfrm>
                <a:off x="4260594" y="1831449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F0285E9-9076-7740-A097-D4689618B251}"/>
                  </a:ext>
                </a:extLst>
              </p:cNvPr>
              <p:cNvSpPr/>
              <p:nvPr/>
            </p:nvSpPr>
            <p:spPr bwMode="auto">
              <a:xfrm>
                <a:off x="5222055" y="1891952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F8BAB28-7ACB-D345-9C46-0B39DB3A534B}"/>
                  </a:ext>
                </a:extLst>
              </p:cNvPr>
              <p:cNvSpPr/>
              <p:nvPr/>
            </p:nvSpPr>
            <p:spPr bwMode="auto">
              <a:xfrm>
                <a:off x="3102250" y="1885784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2461015-D26A-9C44-B39C-8C717317984A}"/>
                  </a:ext>
                </a:extLst>
              </p:cNvPr>
              <p:cNvSpPr/>
              <p:nvPr/>
            </p:nvSpPr>
            <p:spPr bwMode="auto">
              <a:xfrm>
                <a:off x="5549424" y="1562985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DD8D38C-419B-3545-8F71-3264103FAFED}"/>
                  </a:ext>
                </a:extLst>
              </p:cNvPr>
              <p:cNvCxnSpPr>
                <a:stCxn id="40" idx="5"/>
                <a:endCxn id="39" idx="0"/>
              </p:cNvCxnSpPr>
              <p:nvPr/>
            </p:nvCxnSpPr>
            <p:spPr bwMode="auto">
              <a:xfrm>
                <a:off x="3554675" y="1442541"/>
                <a:ext cx="237018" cy="47858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0EC5820-B4FD-2E49-8F4D-32778503D00C}"/>
                  </a:ext>
                </a:extLst>
              </p:cNvPr>
              <p:cNvCxnSpPr>
                <a:stCxn id="40" idx="7"/>
                <a:endCxn id="38" idx="2"/>
              </p:cNvCxnSpPr>
              <p:nvPr/>
            </p:nvCxnSpPr>
            <p:spPr bwMode="auto">
              <a:xfrm>
                <a:off x="3554675" y="1271917"/>
                <a:ext cx="1029549" cy="20851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FC7425B-2F51-D541-ACF8-4440886A5320}"/>
                  </a:ext>
                </a:extLst>
              </p:cNvPr>
              <p:cNvCxnSpPr>
                <a:stCxn id="40" idx="6"/>
                <a:endCxn id="41" idx="0"/>
              </p:cNvCxnSpPr>
              <p:nvPr/>
            </p:nvCxnSpPr>
            <p:spPr bwMode="auto">
              <a:xfrm>
                <a:off x="3590013" y="1357229"/>
                <a:ext cx="791231" cy="4742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E53B669-AF69-8249-8EC9-8AF6D8AC5458}"/>
                  </a:ext>
                </a:extLst>
              </p:cNvPr>
              <p:cNvCxnSpPr>
                <a:stCxn id="38" idx="6"/>
                <a:endCxn id="44" idx="2"/>
              </p:cNvCxnSpPr>
              <p:nvPr/>
            </p:nvCxnSpPr>
            <p:spPr bwMode="auto">
              <a:xfrm>
                <a:off x="4825524" y="1480435"/>
                <a:ext cx="723900" cy="203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139A8F2-0610-4F48-AB9B-C3A855AC01EB}"/>
                  </a:ext>
                </a:extLst>
              </p:cNvPr>
              <p:cNvCxnSpPr>
                <a:stCxn id="38" idx="5"/>
                <a:endCxn id="42" idx="1"/>
              </p:cNvCxnSpPr>
              <p:nvPr/>
            </p:nvCxnSpPr>
            <p:spPr bwMode="auto">
              <a:xfrm>
                <a:off x="4790186" y="1565747"/>
                <a:ext cx="467207" cy="36154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5C0D1AA-AD3D-3445-8371-F3FE1181680F}"/>
                  </a:ext>
                </a:extLst>
              </p:cNvPr>
              <p:cNvCxnSpPr>
                <a:stCxn id="39" idx="6"/>
                <a:endCxn id="41" idx="2"/>
              </p:cNvCxnSpPr>
              <p:nvPr/>
            </p:nvCxnSpPr>
            <p:spPr bwMode="auto">
              <a:xfrm flipV="1">
                <a:off x="3912343" y="1952099"/>
                <a:ext cx="348251" cy="896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04E17A1-D90F-354D-9592-BEE18EF4430A}"/>
                  </a:ext>
                </a:extLst>
              </p:cNvPr>
              <p:cNvCxnSpPr>
                <a:stCxn id="43" idx="7"/>
                <a:endCxn id="40" idx="4"/>
              </p:cNvCxnSpPr>
              <p:nvPr/>
            </p:nvCxnSpPr>
            <p:spPr bwMode="auto">
              <a:xfrm flipV="1">
                <a:off x="3308212" y="1477879"/>
                <a:ext cx="161151" cy="44324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ED2D50D-0040-C64F-8B3D-2E5F1A761E8A}"/>
                  </a:ext>
                </a:extLst>
              </p:cNvPr>
              <p:cNvCxnSpPr>
                <a:stCxn id="12" idx="2"/>
                <a:endCxn id="38" idx="7"/>
              </p:cNvCxnSpPr>
              <p:nvPr/>
            </p:nvCxnSpPr>
            <p:spPr bwMode="auto">
              <a:xfrm flipH="1">
                <a:off x="4790186" y="1168234"/>
                <a:ext cx="1230676" cy="2268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304D847-3817-DE47-A033-EA54781D75B9}"/>
                  </a:ext>
                </a:extLst>
              </p:cNvPr>
              <p:cNvCxnSpPr>
                <a:cxnSpLocks/>
                <a:stCxn id="12" idx="3"/>
                <a:endCxn id="44" idx="0"/>
              </p:cNvCxnSpPr>
              <p:nvPr/>
            </p:nvCxnSpPr>
            <p:spPr bwMode="auto">
              <a:xfrm flipH="1">
                <a:off x="5670074" y="1253546"/>
                <a:ext cx="386126" cy="3094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C1B01C6-8A9E-4E44-A582-1CAC808A7735}"/>
                  </a:ext>
                </a:extLst>
              </p:cNvPr>
              <p:cNvCxnSpPr>
                <a:stCxn id="41" idx="5"/>
                <a:endCxn id="15" idx="1"/>
              </p:cNvCxnSpPr>
              <p:nvPr/>
            </p:nvCxnSpPr>
            <p:spPr bwMode="auto">
              <a:xfrm>
                <a:off x="4466556" y="2037411"/>
                <a:ext cx="385508" cy="2721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8FFE20C-897F-FE45-9E40-84F4181514CE}"/>
                  </a:ext>
                </a:extLst>
              </p:cNvPr>
              <p:cNvCxnSpPr>
                <a:cxnSpLocks/>
                <a:stCxn id="43" idx="4"/>
                <a:endCxn id="17" idx="1"/>
              </p:cNvCxnSpPr>
              <p:nvPr/>
            </p:nvCxnSpPr>
            <p:spPr bwMode="auto">
              <a:xfrm>
                <a:off x="3222900" y="2127084"/>
                <a:ext cx="467138" cy="18760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06F830A-32CC-D74C-806C-9EF7818D2607}"/>
                  </a:ext>
                </a:extLst>
              </p:cNvPr>
              <p:cNvCxnSpPr>
                <a:stCxn id="15" idx="6"/>
                <a:endCxn id="14" idx="3"/>
              </p:cNvCxnSpPr>
              <p:nvPr/>
            </p:nvCxnSpPr>
            <p:spPr bwMode="auto">
              <a:xfrm flipV="1">
                <a:off x="5058026" y="2301114"/>
                <a:ext cx="868648" cy="937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0BDF82B-2F65-DA49-99EA-E194301461DE}"/>
                  </a:ext>
                </a:extLst>
              </p:cNvPr>
              <p:cNvCxnSpPr>
                <a:cxnSpLocks/>
                <a:stCxn id="42" idx="5"/>
                <a:endCxn id="14" idx="2"/>
              </p:cNvCxnSpPr>
              <p:nvPr/>
            </p:nvCxnSpPr>
            <p:spPr bwMode="auto">
              <a:xfrm>
                <a:off x="5428017" y="2097914"/>
                <a:ext cx="463319" cy="1178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C5105B5-763D-7C47-9EC9-334F50C02169}"/>
                  </a:ext>
                </a:extLst>
              </p:cNvPr>
              <p:cNvCxnSpPr>
                <a:stCxn id="44" idx="4"/>
                <a:endCxn id="14" idx="0"/>
              </p:cNvCxnSpPr>
              <p:nvPr/>
            </p:nvCxnSpPr>
            <p:spPr bwMode="auto">
              <a:xfrm>
                <a:off x="5670074" y="1804285"/>
                <a:ext cx="341912" cy="2908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32ACDC4-A311-3541-AC21-3280E36891CF}"/>
                  </a:ext>
                </a:extLst>
              </p:cNvPr>
              <p:cNvCxnSpPr>
                <a:stCxn id="18" idx="4"/>
                <a:endCxn id="19" idx="0"/>
              </p:cNvCxnSpPr>
              <p:nvPr/>
            </p:nvCxnSpPr>
            <p:spPr bwMode="auto">
              <a:xfrm>
                <a:off x="6573655" y="1500322"/>
                <a:ext cx="146100" cy="22141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F900E29-7011-3A41-AFC1-DF4E5DCC7287}"/>
                  </a:ext>
                </a:extLst>
              </p:cNvPr>
              <p:cNvSpPr txBox="1"/>
              <p:nvPr/>
            </p:nvSpPr>
            <p:spPr>
              <a:xfrm>
                <a:off x="6216495" y="2537079"/>
                <a:ext cx="15969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t</a:t>
                </a:r>
                <a:r>
                  <a:rPr lang="en-NL" sz="2000" dirty="0"/>
                  <a:t>ijdstip t = 0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D5FA0D0-45EE-8948-94D5-1133F66ADAFB}"/>
                  </a:ext>
                </a:extLst>
              </p:cNvPr>
              <p:cNvSpPr txBox="1"/>
              <p:nvPr/>
            </p:nvSpPr>
            <p:spPr>
              <a:xfrm>
                <a:off x="7003691" y="1812543"/>
                <a:ext cx="1010213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NL" sz="2000" dirty="0">
                    <a:solidFill>
                      <a:srgbClr val="FF0000"/>
                    </a:solidFill>
                  </a:rPr>
                  <a:t>besmet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E136044-F620-3F4C-A51E-03D6C3EC9C6B}"/>
                  </a:ext>
                </a:extLst>
              </p:cNvPr>
              <p:cNvSpPr txBox="1"/>
              <p:nvPr/>
            </p:nvSpPr>
            <p:spPr>
              <a:xfrm>
                <a:off x="6900750" y="1036976"/>
                <a:ext cx="15215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n</a:t>
                </a:r>
                <a:r>
                  <a:rPr lang="en-NL" sz="2000" dirty="0"/>
                  <a:t>iet-besmet</a:t>
                </a:r>
              </a:p>
            </p:txBody>
          </p: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4B670AF2-E8E9-E441-A5EB-49F0173FE4D7}"/>
                  </a:ext>
                </a:extLst>
              </p:cNvPr>
              <p:cNvCxnSpPr>
                <a:stCxn id="128" idx="1"/>
                <a:endCxn id="18" idx="7"/>
              </p:cNvCxnSpPr>
              <p:nvPr/>
            </p:nvCxnSpPr>
            <p:spPr bwMode="auto">
              <a:xfrm flipH="1">
                <a:off x="6658967" y="1237031"/>
                <a:ext cx="241783" cy="573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D3C818BA-EF03-6044-9E71-A04CA705503E}"/>
                  </a:ext>
                </a:extLst>
              </p:cNvPr>
              <p:cNvCxnSpPr>
                <a:stCxn id="127" idx="1"/>
                <a:endCxn id="14" idx="7"/>
              </p:cNvCxnSpPr>
              <p:nvPr/>
            </p:nvCxnSpPr>
            <p:spPr bwMode="auto">
              <a:xfrm flipH="1">
                <a:off x="6097298" y="2012598"/>
                <a:ext cx="906393" cy="11789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D8649C4-7276-5C4C-B9A2-79D6168DD22A}"/>
                  </a:ext>
                </a:extLst>
              </p:cNvPr>
              <p:cNvSpPr txBox="1"/>
              <p:nvPr/>
            </p:nvSpPr>
            <p:spPr>
              <a:xfrm>
                <a:off x="2819076" y="2383372"/>
                <a:ext cx="2712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dirty="0"/>
                  <a:t>j</a:t>
                </a: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137C6C2-CB58-8348-A155-3E3553DDED25}"/>
                </a:ext>
              </a:extLst>
            </p:cNvPr>
            <p:cNvSpPr txBox="1"/>
            <p:nvPr/>
          </p:nvSpPr>
          <p:spPr>
            <a:xfrm>
              <a:off x="4303428" y="1977500"/>
              <a:ext cx="416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dirty="0"/>
                <a:t>k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EF9DDB5-18AE-3142-8421-71E1C6D1A8AB}"/>
                </a:ext>
              </a:extLst>
            </p:cNvPr>
            <p:cNvSpPr txBox="1"/>
            <p:nvPr/>
          </p:nvSpPr>
          <p:spPr>
            <a:xfrm>
              <a:off x="4894368" y="2683233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m</a:t>
              </a: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BE4EF65C-2933-4941-8801-B168103F2311}"/>
              </a:ext>
            </a:extLst>
          </p:cNvPr>
          <p:cNvSpPr txBox="1"/>
          <p:nvPr/>
        </p:nvSpPr>
        <p:spPr>
          <a:xfrm>
            <a:off x="2747785" y="4831443"/>
            <a:ext cx="659159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L" sz="2000" dirty="0"/>
              <a:t>1. SIS </a:t>
            </a:r>
            <a:r>
              <a:rPr lang="en-GB" sz="2000" dirty="0"/>
              <a:t>model: </a:t>
            </a:r>
            <a:r>
              <a:rPr lang="en-GB" sz="2000" dirty="0" err="1"/>
              <a:t>slechts</a:t>
            </a:r>
            <a:r>
              <a:rPr lang="en-GB" sz="2000" dirty="0"/>
              <a:t> 2 </a:t>
            </a:r>
            <a:r>
              <a:rPr lang="en-GB" sz="2000" dirty="0" err="1"/>
              <a:t>toestanden</a:t>
            </a:r>
            <a:r>
              <a:rPr lang="en-GB" sz="2000" dirty="0"/>
              <a:t>: </a:t>
            </a:r>
            <a:r>
              <a:rPr lang="en-GB" sz="2000" dirty="0" err="1"/>
              <a:t>besmet</a:t>
            </a:r>
            <a:r>
              <a:rPr lang="en-GB" sz="2000" dirty="0"/>
              <a:t> of </a:t>
            </a:r>
            <a:r>
              <a:rPr lang="en-GB" sz="2000" dirty="0" err="1"/>
              <a:t>niet</a:t>
            </a:r>
            <a:endParaRPr lang="en-NL" sz="2000" dirty="0"/>
          </a:p>
          <a:p>
            <a:r>
              <a:rPr lang="en-NL" sz="2000" dirty="0"/>
              <a:t>2. graaf is statisch en gekend</a:t>
            </a:r>
          </a:p>
          <a:p>
            <a:r>
              <a:rPr lang="en-NL" sz="2000" dirty="0"/>
              <a:t>3. </a:t>
            </a:r>
            <a:r>
              <a:rPr lang="en-GB" sz="2000" dirty="0"/>
              <a:t>a</a:t>
            </a:r>
            <a:r>
              <a:rPr lang="en-NL" sz="2000" dirty="0"/>
              <a:t>lle processen zijn onafhankelijke Poisson processen</a:t>
            </a:r>
          </a:p>
          <a:p>
            <a:r>
              <a:rPr lang="en-NL" sz="2000" dirty="0"/>
              <a:t>4. besmetting en herstel hebben constante sterkte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519192-3939-6E47-AB67-76704E0634D1}"/>
              </a:ext>
            </a:extLst>
          </p:cNvPr>
          <p:cNvSpPr txBox="1"/>
          <p:nvPr/>
        </p:nvSpPr>
        <p:spPr>
          <a:xfrm>
            <a:off x="0" y="4831453"/>
            <a:ext cx="2368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Veronderstellingen:</a:t>
            </a:r>
          </a:p>
        </p:txBody>
      </p:sp>
    </p:spTree>
    <p:extLst>
      <p:ext uri="{BB962C8B-B14F-4D97-AF65-F5344CB8AC3E}">
        <p14:creationId xmlns:p14="http://schemas.microsoft.com/office/powerpoint/2010/main" val="29075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3" grpId="0"/>
      <p:bldP spid="134" grpId="0"/>
      <p:bldP spid="140" grpId="0"/>
      <p:bldP spid="146" grpId="0" animBg="1"/>
      <p:bldP spid="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CC7C-5303-A649-8D8E-8D0A75C2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40" y="136954"/>
            <a:ext cx="7772400" cy="622300"/>
          </a:xfrm>
        </p:spPr>
        <p:txBody>
          <a:bodyPr/>
          <a:lstStyle/>
          <a:p>
            <a:pPr algn="ctr"/>
            <a:r>
              <a:rPr lang="en-NL" dirty="0"/>
              <a:t>SIS Virus verspreiding in netwerken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76156-04A9-2441-8D37-7B91B66CA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780F-03E9-9A45-9F88-A5560AED51F0}" type="slidenum">
              <a:rPr lang="en-US" altLang="x-none" smtClean="0"/>
              <a:pPr/>
              <a:t>9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1E9194D-0F3A-6141-BD16-84D4B533E275}"/>
                  </a:ext>
                </a:extLst>
              </p:cNvPr>
              <p:cNvSpPr txBox="1"/>
              <p:nvPr/>
            </p:nvSpPr>
            <p:spPr>
              <a:xfrm>
                <a:off x="106237" y="6108987"/>
                <a:ext cx="8442118" cy="7572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</a:t>
                </a:r>
                <a:r>
                  <a:rPr lang="en-GB" sz="2000" dirty="0" err="1"/>
                  <a:t>nfectieproces</a:t>
                </a:r>
                <a:r>
                  <a:rPr lang="en-GB" sz="2000" dirty="0"/>
                  <a:t>: Poisson met b</a:t>
                </a:r>
                <a:r>
                  <a:rPr lang="en-NL" sz="2000" dirty="0"/>
                  <a:t>esmettingssterkte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NL" sz="2000" dirty="0"/>
                  <a:t>      (per link)</a:t>
                </a:r>
              </a:p>
              <a:p>
                <a:r>
                  <a:rPr lang="en-GB" sz="2000" dirty="0"/>
                  <a:t>G</a:t>
                </a:r>
                <a:r>
                  <a:rPr lang="en-NL" sz="2000" dirty="0"/>
                  <a:t>enezingsproces: Poisson met genezingssterkte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NL" sz="2000" dirty="0"/>
                  <a:t>       (per node)</a:t>
                </a: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1E9194D-0F3A-6141-BD16-84D4B533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7" y="6108987"/>
                <a:ext cx="8442118" cy="757259"/>
              </a:xfrm>
              <a:prstGeom prst="rect">
                <a:avLst/>
              </a:prstGeom>
              <a:blipFill>
                <a:blip r:embed="rId3"/>
                <a:stretch>
                  <a:fillRect l="-752" t="-4918" b="-819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CA5196D-E67A-0B46-A3AA-E2741AA28354}"/>
              </a:ext>
            </a:extLst>
          </p:cNvPr>
          <p:cNvGrpSpPr/>
          <p:nvPr/>
        </p:nvGrpSpPr>
        <p:grpSpPr>
          <a:xfrm>
            <a:off x="1983868" y="926015"/>
            <a:ext cx="5603181" cy="2180629"/>
            <a:chOff x="3251562" y="964269"/>
            <a:chExt cx="5603181" cy="2180629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58279B4-54D7-384A-B909-E9587E5AE869}"/>
                </a:ext>
              </a:extLst>
            </p:cNvPr>
            <p:cNvGrpSpPr/>
            <p:nvPr/>
          </p:nvGrpSpPr>
          <p:grpSpPr>
            <a:xfrm>
              <a:off x="3251562" y="964269"/>
              <a:ext cx="5603181" cy="2070791"/>
              <a:chOff x="2819076" y="1036976"/>
              <a:chExt cx="5603181" cy="207079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0363694-4BB0-3545-BC28-57EBB8079A72}"/>
                  </a:ext>
                </a:extLst>
              </p:cNvPr>
              <p:cNvSpPr/>
              <p:nvPr/>
            </p:nvSpPr>
            <p:spPr bwMode="auto">
              <a:xfrm>
                <a:off x="3102250" y="2473412"/>
                <a:ext cx="241300" cy="2413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08FE80-81B5-CF4F-907C-1443E07654AF}"/>
                  </a:ext>
                </a:extLst>
              </p:cNvPr>
              <p:cNvSpPr/>
              <p:nvPr/>
            </p:nvSpPr>
            <p:spPr bwMode="auto">
              <a:xfrm>
                <a:off x="6020862" y="1047584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C9A78AB-1BEB-2945-82B5-54978DE2EB66}"/>
                  </a:ext>
                </a:extLst>
              </p:cNvPr>
              <p:cNvSpPr/>
              <p:nvPr/>
            </p:nvSpPr>
            <p:spPr bwMode="auto">
              <a:xfrm>
                <a:off x="6048720" y="1646409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83760-67DD-964F-91A6-36D112D38E57}"/>
                  </a:ext>
                </a:extLst>
              </p:cNvPr>
              <p:cNvSpPr/>
              <p:nvPr/>
            </p:nvSpPr>
            <p:spPr bwMode="auto">
              <a:xfrm>
                <a:off x="5891336" y="2095152"/>
                <a:ext cx="241300" cy="241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DC022D7-4998-B548-B647-ED7DBD4AA3A5}"/>
                  </a:ext>
                </a:extLst>
              </p:cNvPr>
              <p:cNvSpPr/>
              <p:nvPr/>
            </p:nvSpPr>
            <p:spPr bwMode="auto">
              <a:xfrm>
                <a:off x="4816726" y="2274208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20EC682-0AF2-134C-A5BA-ECCAD1B12779}"/>
                  </a:ext>
                </a:extLst>
              </p:cNvPr>
              <p:cNvSpPr/>
              <p:nvPr/>
            </p:nvSpPr>
            <p:spPr bwMode="auto">
              <a:xfrm>
                <a:off x="4279762" y="2235622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E3289D1-D263-1346-8BB0-CF327C50B7F3}"/>
                  </a:ext>
                </a:extLst>
              </p:cNvPr>
              <p:cNvSpPr/>
              <p:nvPr/>
            </p:nvSpPr>
            <p:spPr bwMode="auto">
              <a:xfrm>
                <a:off x="3654700" y="2279351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573173-E4A7-4D40-8D3B-48820776522A}"/>
                  </a:ext>
                </a:extLst>
              </p:cNvPr>
              <p:cNvSpPr/>
              <p:nvPr/>
            </p:nvSpPr>
            <p:spPr bwMode="auto">
              <a:xfrm>
                <a:off x="6453005" y="1259022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8F7199C-E619-244C-A406-57BEF0F8EB7E}"/>
                  </a:ext>
                </a:extLst>
              </p:cNvPr>
              <p:cNvSpPr/>
              <p:nvPr/>
            </p:nvSpPr>
            <p:spPr bwMode="auto">
              <a:xfrm>
                <a:off x="6599105" y="1721735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18C3420-E39C-A243-B183-457DEFDED21E}"/>
                  </a:ext>
                </a:extLst>
              </p:cNvPr>
              <p:cNvSpPr/>
              <p:nvPr/>
            </p:nvSpPr>
            <p:spPr bwMode="auto">
              <a:xfrm>
                <a:off x="6400239" y="2238870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B20D384-4559-4548-ADEF-F3E73A972C80}"/>
                  </a:ext>
                </a:extLst>
              </p:cNvPr>
              <p:cNvSpPr/>
              <p:nvPr/>
            </p:nvSpPr>
            <p:spPr bwMode="auto">
              <a:xfrm>
                <a:off x="5480310" y="2690987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4BA0D8A-FA37-BF49-9895-E59AEB9D21A4}"/>
                  </a:ext>
                </a:extLst>
              </p:cNvPr>
              <p:cNvSpPr/>
              <p:nvPr/>
            </p:nvSpPr>
            <p:spPr bwMode="auto">
              <a:xfrm>
                <a:off x="4928463" y="2690987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276C4F4-A743-6546-BF77-69342A2DC30D}"/>
                  </a:ext>
                </a:extLst>
              </p:cNvPr>
              <p:cNvSpPr/>
              <p:nvPr/>
            </p:nvSpPr>
            <p:spPr bwMode="auto">
              <a:xfrm>
                <a:off x="4276819" y="2866467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9DB91E-9F0A-9A40-8A89-9F06AF248162}"/>
                  </a:ext>
                </a:extLst>
              </p:cNvPr>
              <p:cNvCxnSpPr>
                <a:cxnSpLocks/>
                <a:stCxn id="12" idx="6"/>
                <a:endCxn id="18" idx="0"/>
              </p:cNvCxnSpPr>
              <p:nvPr/>
            </p:nvCxnSpPr>
            <p:spPr bwMode="auto">
              <a:xfrm>
                <a:off x="6262162" y="1168234"/>
                <a:ext cx="311493" cy="907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0713883-00DA-4A4B-9095-D11FF5B44A2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 bwMode="auto">
              <a:xfrm>
                <a:off x="6290980" y="1741591"/>
                <a:ext cx="308125" cy="1007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D9FC546-BF9F-DA43-96B7-22D98EC08D5C}"/>
                  </a:ext>
                </a:extLst>
              </p:cNvPr>
              <p:cNvCxnSpPr>
                <a:stCxn id="14" idx="6"/>
                <a:endCxn id="20" idx="1"/>
              </p:cNvCxnSpPr>
              <p:nvPr/>
            </p:nvCxnSpPr>
            <p:spPr bwMode="auto">
              <a:xfrm>
                <a:off x="6132636" y="2215802"/>
                <a:ext cx="302941" cy="584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A41B3C1-D164-CE42-BA2F-A3ADC910F2D8}"/>
                  </a:ext>
                </a:extLst>
              </p:cNvPr>
              <p:cNvCxnSpPr>
                <a:stCxn id="20" idx="3"/>
                <a:endCxn id="21" idx="7"/>
              </p:cNvCxnSpPr>
              <p:nvPr/>
            </p:nvCxnSpPr>
            <p:spPr bwMode="auto">
              <a:xfrm flipH="1">
                <a:off x="5686272" y="2444832"/>
                <a:ext cx="749305" cy="28149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B92733A-485D-C84F-84FE-82C9EEB9E487}"/>
                  </a:ext>
                </a:extLst>
              </p:cNvPr>
              <p:cNvCxnSpPr>
                <a:cxnSpLocks/>
                <a:stCxn id="21" idx="2"/>
                <a:endCxn id="22" idx="6"/>
              </p:cNvCxnSpPr>
              <p:nvPr/>
            </p:nvCxnSpPr>
            <p:spPr bwMode="auto">
              <a:xfrm flipH="1">
                <a:off x="5169763" y="2811637"/>
                <a:ext cx="31054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F3D501D-A361-B347-9FA2-75D196913A60}"/>
                  </a:ext>
                </a:extLst>
              </p:cNvPr>
              <p:cNvCxnSpPr>
                <a:stCxn id="15" idx="3"/>
                <a:endCxn id="23" idx="7"/>
              </p:cNvCxnSpPr>
              <p:nvPr/>
            </p:nvCxnSpPr>
            <p:spPr bwMode="auto">
              <a:xfrm flipH="1">
                <a:off x="4482781" y="2480170"/>
                <a:ext cx="369283" cy="4216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FE5D0AE-0AD1-FE40-991D-86F5105EC201}"/>
                  </a:ext>
                </a:extLst>
              </p:cNvPr>
              <p:cNvCxnSpPr>
                <a:stCxn id="16" idx="4"/>
                <a:endCxn id="23" idx="0"/>
              </p:cNvCxnSpPr>
              <p:nvPr/>
            </p:nvCxnSpPr>
            <p:spPr bwMode="auto">
              <a:xfrm flipH="1">
                <a:off x="4397469" y="2476922"/>
                <a:ext cx="2943" cy="389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5ADE3DB-D700-E04D-A396-BF6FA67ACAF9}"/>
                  </a:ext>
                </a:extLst>
              </p:cNvPr>
              <p:cNvCxnSpPr>
                <a:cxnSpLocks/>
                <a:stCxn id="17" idx="2"/>
                <a:endCxn id="7" idx="7"/>
              </p:cNvCxnSpPr>
              <p:nvPr/>
            </p:nvCxnSpPr>
            <p:spPr bwMode="auto">
              <a:xfrm flipH="1">
                <a:off x="3308212" y="2400001"/>
                <a:ext cx="346488" cy="1087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7C47FD0-9C2B-CB4C-8962-AF54E3CE7C81}"/>
                  </a:ext>
                </a:extLst>
              </p:cNvPr>
              <p:cNvCxnSpPr>
                <a:stCxn id="23" idx="2"/>
                <a:endCxn id="7" idx="6"/>
              </p:cNvCxnSpPr>
              <p:nvPr/>
            </p:nvCxnSpPr>
            <p:spPr bwMode="auto">
              <a:xfrm flipH="1" flipV="1">
                <a:off x="3343550" y="2594062"/>
                <a:ext cx="933269" cy="3930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C3BB85C-34F8-D74B-95BC-DDC835589AA8}"/>
                  </a:ext>
                </a:extLst>
              </p:cNvPr>
              <p:cNvCxnSpPr>
                <a:stCxn id="23" idx="1"/>
                <a:endCxn id="17" idx="6"/>
              </p:cNvCxnSpPr>
              <p:nvPr/>
            </p:nvCxnSpPr>
            <p:spPr bwMode="auto">
              <a:xfrm flipH="1" flipV="1">
                <a:off x="3896000" y="2400001"/>
                <a:ext cx="416157" cy="5018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9703E5D-6EB4-034A-BABA-1CD9A107F53C}"/>
                  </a:ext>
                </a:extLst>
              </p:cNvPr>
              <p:cNvSpPr/>
              <p:nvPr/>
            </p:nvSpPr>
            <p:spPr bwMode="auto">
              <a:xfrm>
                <a:off x="4584224" y="1359785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EB699E3-6813-0549-B216-8242F4810039}"/>
                  </a:ext>
                </a:extLst>
              </p:cNvPr>
              <p:cNvSpPr/>
              <p:nvPr/>
            </p:nvSpPr>
            <p:spPr bwMode="auto">
              <a:xfrm>
                <a:off x="3671043" y="1921122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F9CAEFC-7B40-1F40-B4D6-4DF637C88CC1}"/>
                  </a:ext>
                </a:extLst>
              </p:cNvPr>
              <p:cNvSpPr/>
              <p:nvPr/>
            </p:nvSpPr>
            <p:spPr bwMode="auto">
              <a:xfrm>
                <a:off x="3348713" y="1236579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B2F23B0-7DF3-F14E-98C6-84C6F02884F0}"/>
                  </a:ext>
                </a:extLst>
              </p:cNvPr>
              <p:cNvSpPr/>
              <p:nvPr/>
            </p:nvSpPr>
            <p:spPr bwMode="auto">
              <a:xfrm>
                <a:off x="4260594" y="1831449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F0285E9-9076-7740-A097-D4689618B251}"/>
                  </a:ext>
                </a:extLst>
              </p:cNvPr>
              <p:cNvSpPr/>
              <p:nvPr/>
            </p:nvSpPr>
            <p:spPr bwMode="auto">
              <a:xfrm>
                <a:off x="5222055" y="1891952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F8BAB28-7ACB-D345-9C46-0B39DB3A534B}"/>
                  </a:ext>
                </a:extLst>
              </p:cNvPr>
              <p:cNvSpPr/>
              <p:nvPr/>
            </p:nvSpPr>
            <p:spPr bwMode="auto">
              <a:xfrm>
                <a:off x="3102250" y="1885784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2461015-D26A-9C44-B39C-8C717317984A}"/>
                  </a:ext>
                </a:extLst>
              </p:cNvPr>
              <p:cNvSpPr/>
              <p:nvPr/>
            </p:nvSpPr>
            <p:spPr bwMode="auto">
              <a:xfrm>
                <a:off x="5549424" y="1562985"/>
                <a:ext cx="241300" cy="2413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5" charset="0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DD8D38C-419B-3545-8F71-3264103FAFED}"/>
                  </a:ext>
                </a:extLst>
              </p:cNvPr>
              <p:cNvCxnSpPr>
                <a:stCxn id="40" idx="5"/>
                <a:endCxn id="39" idx="0"/>
              </p:cNvCxnSpPr>
              <p:nvPr/>
            </p:nvCxnSpPr>
            <p:spPr bwMode="auto">
              <a:xfrm>
                <a:off x="3554675" y="1442541"/>
                <a:ext cx="237018" cy="47858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0EC5820-B4FD-2E49-8F4D-32778503D00C}"/>
                  </a:ext>
                </a:extLst>
              </p:cNvPr>
              <p:cNvCxnSpPr>
                <a:stCxn id="40" idx="7"/>
                <a:endCxn id="38" idx="2"/>
              </p:cNvCxnSpPr>
              <p:nvPr/>
            </p:nvCxnSpPr>
            <p:spPr bwMode="auto">
              <a:xfrm>
                <a:off x="3554675" y="1271917"/>
                <a:ext cx="1029549" cy="20851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FC7425B-2F51-D541-ACF8-4440886A5320}"/>
                  </a:ext>
                </a:extLst>
              </p:cNvPr>
              <p:cNvCxnSpPr>
                <a:stCxn id="40" idx="6"/>
                <a:endCxn id="41" idx="0"/>
              </p:cNvCxnSpPr>
              <p:nvPr/>
            </p:nvCxnSpPr>
            <p:spPr bwMode="auto">
              <a:xfrm>
                <a:off x="3590013" y="1357229"/>
                <a:ext cx="791231" cy="4742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E53B669-AF69-8249-8EC9-8AF6D8AC5458}"/>
                  </a:ext>
                </a:extLst>
              </p:cNvPr>
              <p:cNvCxnSpPr>
                <a:stCxn id="38" idx="6"/>
                <a:endCxn id="44" idx="2"/>
              </p:cNvCxnSpPr>
              <p:nvPr/>
            </p:nvCxnSpPr>
            <p:spPr bwMode="auto">
              <a:xfrm>
                <a:off x="4825524" y="1480435"/>
                <a:ext cx="723900" cy="203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139A8F2-0610-4F48-AB9B-C3A855AC01EB}"/>
                  </a:ext>
                </a:extLst>
              </p:cNvPr>
              <p:cNvCxnSpPr>
                <a:stCxn id="38" idx="5"/>
                <a:endCxn id="42" idx="1"/>
              </p:cNvCxnSpPr>
              <p:nvPr/>
            </p:nvCxnSpPr>
            <p:spPr bwMode="auto">
              <a:xfrm>
                <a:off x="4790186" y="1565747"/>
                <a:ext cx="467207" cy="36154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5C0D1AA-AD3D-3445-8371-F3FE1181680F}"/>
                  </a:ext>
                </a:extLst>
              </p:cNvPr>
              <p:cNvCxnSpPr>
                <a:stCxn id="39" idx="6"/>
                <a:endCxn id="41" idx="2"/>
              </p:cNvCxnSpPr>
              <p:nvPr/>
            </p:nvCxnSpPr>
            <p:spPr bwMode="auto">
              <a:xfrm flipV="1">
                <a:off x="3912343" y="1952099"/>
                <a:ext cx="348251" cy="896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04E17A1-D90F-354D-9592-BEE18EF4430A}"/>
                  </a:ext>
                </a:extLst>
              </p:cNvPr>
              <p:cNvCxnSpPr>
                <a:stCxn id="43" idx="7"/>
                <a:endCxn id="40" idx="4"/>
              </p:cNvCxnSpPr>
              <p:nvPr/>
            </p:nvCxnSpPr>
            <p:spPr bwMode="auto">
              <a:xfrm flipV="1">
                <a:off x="3308212" y="1477879"/>
                <a:ext cx="161151" cy="44324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ED2D50D-0040-C64F-8B3D-2E5F1A761E8A}"/>
                  </a:ext>
                </a:extLst>
              </p:cNvPr>
              <p:cNvCxnSpPr>
                <a:stCxn id="12" idx="2"/>
                <a:endCxn id="38" idx="7"/>
              </p:cNvCxnSpPr>
              <p:nvPr/>
            </p:nvCxnSpPr>
            <p:spPr bwMode="auto">
              <a:xfrm flipH="1">
                <a:off x="4790186" y="1168234"/>
                <a:ext cx="1230676" cy="2268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304D847-3817-DE47-A033-EA54781D75B9}"/>
                  </a:ext>
                </a:extLst>
              </p:cNvPr>
              <p:cNvCxnSpPr>
                <a:cxnSpLocks/>
                <a:stCxn id="12" idx="3"/>
                <a:endCxn id="44" idx="0"/>
              </p:cNvCxnSpPr>
              <p:nvPr/>
            </p:nvCxnSpPr>
            <p:spPr bwMode="auto">
              <a:xfrm flipH="1">
                <a:off x="5670074" y="1253546"/>
                <a:ext cx="386126" cy="3094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C1B01C6-8A9E-4E44-A582-1CAC808A7735}"/>
                  </a:ext>
                </a:extLst>
              </p:cNvPr>
              <p:cNvCxnSpPr>
                <a:stCxn id="41" idx="5"/>
                <a:endCxn id="15" idx="1"/>
              </p:cNvCxnSpPr>
              <p:nvPr/>
            </p:nvCxnSpPr>
            <p:spPr bwMode="auto">
              <a:xfrm>
                <a:off x="4466556" y="2037411"/>
                <a:ext cx="385508" cy="2721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8FFE20C-897F-FE45-9E40-84F4181514CE}"/>
                  </a:ext>
                </a:extLst>
              </p:cNvPr>
              <p:cNvCxnSpPr>
                <a:cxnSpLocks/>
                <a:stCxn id="43" idx="4"/>
                <a:endCxn id="17" idx="1"/>
              </p:cNvCxnSpPr>
              <p:nvPr/>
            </p:nvCxnSpPr>
            <p:spPr bwMode="auto">
              <a:xfrm>
                <a:off x="3222900" y="2127084"/>
                <a:ext cx="467138" cy="18760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06F830A-32CC-D74C-806C-9EF7818D2607}"/>
                  </a:ext>
                </a:extLst>
              </p:cNvPr>
              <p:cNvCxnSpPr>
                <a:stCxn id="15" idx="6"/>
                <a:endCxn id="14" idx="3"/>
              </p:cNvCxnSpPr>
              <p:nvPr/>
            </p:nvCxnSpPr>
            <p:spPr bwMode="auto">
              <a:xfrm flipV="1">
                <a:off x="5058026" y="2301114"/>
                <a:ext cx="868648" cy="937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0BDF82B-2F65-DA49-99EA-E194301461DE}"/>
                  </a:ext>
                </a:extLst>
              </p:cNvPr>
              <p:cNvCxnSpPr>
                <a:cxnSpLocks/>
                <a:stCxn id="42" idx="5"/>
                <a:endCxn id="14" idx="2"/>
              </p:cNvCxnSpPr>
              <p:nvPr/>
            </p:nvCxnSpPr>
            <p:spPr bwMode="auto">
              <a:xfrm>
                <a:off x="5428017" y="2097914"/>
                <a:ext cx="463319" cy="1178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C5105B5-763D-7C47-9EC9-334F50C02169}"/>
                  </a:ext>
                </a:extLst>
              </p:cNvPr>
              <p:cNvCxnSpPr>
                <a:stCxn id="44" idx="4"/>
                <a:endCxn id="14" idx="0"/>
              </p:cNvCxnSpPr>
              <p:nvPr/>
            </p:nvCxnSpPr>
            <p:spPr bwMode="auto">
              <a:xfrm>
                <a:off x="5670074" y="1804285"/>
                <a:ext cx="341912" cy="2908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32ACDC4-A311-3541-AC21-3280E36891CF}"/>
                  </a:ext>
                </a:extLst>
              </p:cNvPr>
              <p:cNvCxnSpPr>
                <a:stCxn id="18" idx="4"/>
                <a:endCxn id="19" idx="0"/>
              </p:cNvCxnSpPr>
              <p:nvPr/>
            </p:nvCxnSpPr>
            <p:spPr bwMode="auto">
              <a:xfrm>
                <a:off x="6573655" y="1500322"/>
                <a:ext cx="146100" cy="22141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F900E29-7011-3A41-AFC1-DF4E5DCC7287}"/>
                  </a:ext>
                </a:extLst>
              </p:cNvPr>
              <p:cNvSpPr txBox="1"/>
              <p:nvPr/>
            </p:nvSpPr>
            <p:spPr>
              <a:xfrm>
                <a:off x="6216495" y="2537079"/>
                <a:ext cx="15969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t</a:t>
                </a:r>
                <a:r>
                  <a:rPr lang="en-NL" sz="2000" dirty="0"/>
                  <a:t>ijdstip t = 0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D5FA0D0-45EE-8948-94D5-1133F66ADAFB}"/>
                  </a:ext>
                </a:extLst>
              </p:cNvPr>
              <p:cNvSpPr txBox="1"/>
              <p:nvPr/>
            </p:nvSpPr>
            <p:spPr>
              <a:xfrm>
                <a:off x="7003691" y="1812543"/>
                <a:ext cx="1010213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NL" sz="2000" dirty="0">
                    <a:solidFill>
                      <a:srgbClr val="FF0000"/>
                    </a:solidFill>
                  </a:rPr>
                  <a:t>besmet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E136044-F620-3F4C-A51E-03D6C3EC9C6B}"/>
                  </a:ext>
                </a:extLst>
              </p:cNvPr>
              <p:cNvSpPr txBox="1"/>
              <p:nvPr/>
            </p:nvSpPr>
            <p:spPr>
              <a:xfrm>
                <a:off x="6900750" y="1036976"/>
                <a:ext cx="15215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n</a:t>
                </a:r>
                <a:r>
                  <a:rPr lang="en-NL" sz="2000" dirty="0"/>
                  <a:t>iet-besmet</a:t>
                </a:r>
              </a:p>
            </p:txBody>
          </p: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4B670AF2-E8E9-E441-A5EB-49F0173FE4D7}"/>
                  </a:ext>
                </a:extLst>
              </p:cNvPr>
              <p:cNvCxnSpPr>
                <a:stCxn id="128" idx="1"/>
                <a:endCxn id="18" idx="7"/>
              </p:cNvCxnSpPr>
              <p:nvPr/>
            </p:nvCxnSpPr>
            <p:spPr bwMode="auto">
              <a:xfrm flipH="1">
                <a:off x="6658967" y="1237031"/>
                <a:ext cx="241783" cy="573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D3C818BA-EF03-6044-9E71-A04CA705503E}"/>
                  </a:ext>
                </a:extLst>
              </p:cNvPr>
              <p:cNvCxnSpPr>
                <a:stCxn id="127" idx="1"/>
                <a:endCxn id="14" idx="7"/>
              </p:cNvCxnSpPr>
              <p:nvPr/>
            </p:nvCxnSpPr>
            <p:spPr bwMode="auto">
              <a:xfrm flipH="1">
                <a:off x="6097298" y="2012598"/>
                <a:ext cx="906393" cy="11789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D8649C4-7276-5C4C-B9A2-79D6168DD22A}"/>
                  </a:ext>
                </a:extLst>
              </p:cNvPr>
              <p:cNvSpPr txBox="1"/>
              <p:nvPr/>
            </p:nvSpPr>
            <p:spPr>
              <a:xfrm>
                <a:off x="2819076" y="2383372"/>
                <a:ext cx="2712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dirty="0"/>
                  <a:t>j</a:t>
                </a: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137C6C2-CB58-8348-A155-3E3553DDED25}"/>
                </a:ext>
              </a:extLst>
            </p:cNvPr>
            <p:cNvSpPr txBox="1"/>
            <p:nvPr/>
          </p:nvSpPr>
          <p:spPr>
            <a:xfrm>
              <a:off x="4303428" y="1977500"/>
              <a:ext cx="416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dirty="0"/>
                <a:t>k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EF9DDB5-18AE-3142-8421-71E1C6D1A8AB}"/>
                </a:ext>
              </a:extLst>
            </p:cNvPr>
            <p:cNvSpPr txBox="1"/>
            <p:nvPr/>
          </p:nvSpPr>
          <p:spPr>
            <a:xfrm>
              <a:off x="4894368" y="2683233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6CC73-F1CE-9441-B91D-8F1912FA4B1E}"/>
                  </a:ext>
                </a:extLst>
              </p:cNvPr>
              <p:cNvSpPr txBox="1"/>
              <p:nvPr/>
            </p:nvSpPr>
            <p:spPr>
              <a:xfrm>
                <a:off x="212133" y="3098112"/>
                <a:ext cx="8552854" cy="1156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Elke </a:t>
                </a:r>
                <a:r>
                  <a:rPr lang="en-GB" dirty="0" err="1"/>
                  <a:t>knoop</a:t>
                </a:r>
                <a:r>
                  <a:rPr lang="en-GB" dirty="0"/>
                  <a:t> </a:t>
                </a:r>
                <a:r>
                  <a:rPr lang="en-GB" i="1" dirty="0"/>
                  <a:t>j</a:t>
                </a:r>
                <a:r>
                  <a:rPr lang="en-GB" dirty="0"/>
                  <a:t> </a:t>
                </a:r>
                <a:r>
                  <a:rPr lang="en-GB" dirty="0" err="1"/>
                  <a:t>heeft</a:t>
                </a:r>
                <a:r>
                  <a:rPr lang="en-GB" dirty="0"/>
                  <a:t> </a:t>
                </a:r>
                <a:r>
                  <a:rPr lang="en-GB" dirty="0" err="1"/>
                  <a:t>een</a:t>
                </a:r>
                <a:r>
                  <a:rPr lang="en-GB" dirty="0"/>
                  <a:t> </a:t>
                </a:r>
                <a:r>
                  <a:rPr lang="en-GB" dirty="0" err="1"/>
                  <a:t>gezondsheidst</a:t>
                </a:r>
                <a:r>
                  <a:rPr lang="en-NL" dirty="0"/>
                  <a:t>oestand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 op tijd </a:t>
                </a:r>
                <a:r>
                  <a:rPr lang="en-NL" i="1" dirty="0"/>
                  <a:t>t</a:t>
                </a:r>
                <a:r>
                  <a:rPr lang="en-NL" dirty="0"/>
                  <a:t>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L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=0:</m:t>
                    </m:r>
                  </m:oMath>
                </a14:m>
                <a:r>
                  <a:rPr lang="en-NL" sz="2000" dirty="0">
                    <a:solidFill>
                      <a:srgbClr val="00B050"/>
                    </a:solidFill>
                  </a:rPr>
                  <a:t> knoop j is niet-besmet op tijd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L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NL" sz="2000" dirty="0">
                    <a:solidFill>
                      <a:srgbClr val="FF0000"/>
                    </a:solidFill>
                  </a:rPr>
                  <a:t> knoop j is besmet op tijd t </a:t>
                </a:r>
                <a:endParaRPr lang="en-NL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6CC73-F1CE-9441-B91D-8F1912FA4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3" y="3098112"/>
                <a:ext cx="8552854" cy="1156342"/>
              </a:xfrm>
              <a:prstGeom prst="rect">
                <a:avLst/>
              </a:prstGeom>
              <a:blipFill>
                <a:blip r:embed="rId4"/>
                <a:stretch>
                  <a:fillRect l="-1037" t="-4301" b="-430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303EFE-5A1C-B347-B0FE-3276D294B9D3}"/>
                  </a:ext>
                </a:extLst>
              </p:cNvPr>
              <p:cNvSpPr txBox="1"/>
              <p:nvPr/>
            </p:nvSpPr>
            <p:spPr>
              <a:xfrm>
                <a:off x="212133" y="4673056"/>
                <a:ext cx="8227445" cy="517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dirty="0"/>
                  <a:t>Virale kans van node </a:t>
                </a:r>
                <a:r>
                  <a:rPr lang="en-NL" i="1" dirty="0"/>
                  <a:t>j</a:t>
                </a:r>
                <a:r>
                  <a:rPr lang="en-NL" dirty="0"/>
                  <a:t> op tijd </a:t>
                </a:r>
                <a:r>
                  <a:rPr lang="en-NL" i="1" dirty="0"/>
                  <a:t>t</a:t>
                </a:r>
                <a:r>
                  <a:rPr lang="en-NL" dirty="0"/>
                  <a:t> : 	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L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303EFE-5A1C-B347-B0FE-3276D294B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3" y="4673056"/>
                <a:ext cx="8227445" cy="517834"/>
              </a:xfrm>
              <a:prstGeom prst="rect">
                <a:avLst/>
              </a:prstGeom>
              <a:blipFill>
                <a:blip r:embed="rId5"/>
                <a:stretch>
                  <a:fillRect l="-1079" t="-7317" b="-1951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A83A4D-B011-7B4F-8A7B-60B9ED01151C}"/>
                  </a:ext>
                </a:extLst>
              </p:cNvPr>
              <p:cNvSpPr txBox="1"/>
              <p:nvPr/>
            </p:nvSpPr>
            <p:spPr>
              <a:xfrm>
                <a:off x="212133" y="5349994"/>
                <a:ext cx="8864927" cy="517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L" dirty="0"/>
                  <a:t>Observatie (SIS): Bernoulli r.v.   	</a:t>
                </a:r>
                <a:r>
                  <a:rPr lang="en-NL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L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L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NL" dirty="0"/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A83A4D-B011-7B4F-8A7B-60B9ED01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3" y="5349994"/>
                <a:ext cx="8864927" cy="517834"/>
              </a:xfrm>
              <a:prstGeom prst="rect">
                <a:avLst/>
              </a:prstGeom>
              <a:blipFill>
                <a:blip r:embed="rId6"/>
                <a:stretch>
                  <a:fillRect l="-1001" t="-7143" b="-1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C06226C-8899-E64A-A52D-F75F0656FBC3}"/>
              </a:ext>
            </a:extLst>
          </p:cNvPr>
          <p:cNvGrpSpPr/>
          <p:nvPr/>
        </p:nvGrpSpPr>
        <p:grpSpPr>
          <a:xfrm>
            <a:off x="5182659" y="3507252"/>
            <a:ext cx="3512381" cy="1089011"/>
            <a:chOff x="5182659" y="3507252"/>
            <a:chExt cx="3512381" cy="1089011"/>
          </a:xfrm>
        </p:grpSpPr>
        <p:sp>
          <p:nvSpPr>
            <p:cNvPr id="10" name="Left-up Arrow 9">
              <a:extLst>
                <a:ext uri="{FF2B5EF4-FFF2-40B4-BE49-F238E27FC236}">
                  <a16:creationId xmlns:a16="http://schemas.microsoft.com/office/drawing/2014/main" id="{C510E27D-DE15-C448-9829-F6B584C41408}"/>
                </a:ext>
              </a:extLst>
            </p:cNvPr>
            <p:cNvSpPr/>
            <p:nvPr/>
          </p:nvSpPr>
          <p:spPr bwMode="auto">
            <a:xfrm flipH="1">
              <a:off x="5455772" y="3569096"/>
              <a:ext cx="3239268" cy="943320"/>
            </a:xfrm>
            <a:prstGeom prst="leftUpArrow">
              <a:avLst>
                <a:gd name="adj1" fmla="val 0"/>
                <a:gd name="adj2" fmla="val 6280"/>
                <a:gd name="adj3" fmla="val 2500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77A309-2133-144A-843D-76DBA82B72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03589" y="3972234"/>
              <a:ext cx="2891111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F363151-69AB-1142-A9C0-A004E28CBD54}"/>
                </a:ext>
              </a:extLst>
            </p:cNvPr>
            <p:cNvSpPr/>
            <p:nvPr/>
          </p:nvSpPr>
          <p:spPr bwMode="auto">
            <a:xfrm>
              <a:off x="5826125" y="3971925"/>
              <a:ext cx="2552700" cy="492125"/>
            </a:xfrm>
            <a:custGeom>
              <a:avLst/>
              <a:gdLst>
                <a:gd name="connsiteX0" fmla="*/ 0 w 2552700"/>
                <a:gd name="connsiteY0" fmla="*/ 488950 h 492125"/>
                <a:gd name="connsiteX1" fmla="*/ 0 w 2552700"/>
                <a:gd name="connsiteY1" fmla="*/ 0 h 492125"/>
                <a:gd name="connsiteX2" fmla="*/ 476250 w 2552700"/>
                <a:gd name="connsiteY2" fmla="*/ 0 h 492125"/>
                <a:gd name="connsiteX3" fmla="*/ 476250 w 2552700"/>
                <a:gd name="connsiteY3" fmla="*/ 492125 h 492125"/>
                <a:gd name="connsiteX4" fmla="*/ 663575 w 2552700"/>
                <a:gd name="connsiteY4" fmla="*/ 492125 h 492125"/>
                <a:gd name="connsiteX5" fmla="*/ 663575 w 2552700"/>
                <a:gd name="connsiteY5" fmla="*/ 0 h 492125"/>
                <a:gd name="connsiteX6" fmla="*/ 1235075 w 2552700"/>
                <a:gd name="connsiteY6" fmla="*/ 0 h 492125"/>
                <a:gd name="connsiteX7" fmla="*/ 1235075 w 2552700"/>
                <a:gd name="connsiteY7" fmla="*/ 492125 h 492125"/>
                <a:gd name="connsiteX8" fmla="*/ 1914525 w 2552700"/>
                <a:gd name="connsiteY8" fmla="*/ 492125 h 492125"/>
                <a:gd name="connsiteX9" fmla="*/ 1914525 w 2552700"/>
                <a:gd name="connsiteY9" fmla="*/ 0 h 492125"/>
                <a:gd name="connsiteX10" fmla="*/ 2038350 w 2552700"/>
                <a:gd name="connsiteY10" fmla="*/ 0 h 492125"/>
                <a:gd name="connsiteX11" fmla="*/ 2041525 w 2552700"/>
                <a:gd name="connsiteY11" fmla="*/ 492125 h 492125"/>
                <a:gd name="connsiteX12" fmla="*/ 2552700 w 2552700"/>
                <a:gd name="connsiteY12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2700" h="492125">
                  <a:moveTo>
                    <a:pt x="0" y="488950"/>
                  </a:moveTo>
                  <a:lnTo>
                    <a:pt x="0" y="0"/>
                  </a:lnTo>
                  <a:lnTo>
                    <a:pt x="476250" y="0"/>
                  </a:lnTo>
                  <a:lnTo>
                    <a:pt x="476250" y="492125"/>
                  </a:lnTo>
                  <a:lnTo>
                    <a:pt x="663575" y="492125"/>
                  </a:lnTo>
                  <a:lnTo>
                    <a:pt x="663575" y="0"/>
                  </a:lnTo>
                  <a:lnTo>
                    <a:pt x="1235075" y="0"/>
                  </a:lnTo>
                  <a:lnTo>
                    <a:pt x="1235075" y="492125"/>
                  </a:lnTo>
                  <a:lnTo>
                    <a:pt x="1914525" y="492125"/>
                  </a:lnTo>
                  <a:lnTo>
                    <a:pt x="1914525" y="0"/>
                  </a:lnTo>
                  <a:lnTo>
                    <a:pt x="2038350" y="0"/>
                  </a:lnTo>
                  <a:cubicBezTo>
                    <a:pt x="2039408" y="164042"/>
                    <a:pt x="2040467" y="328083"/>
                    <a:pt x="2041525" y="492125"/>
                  </a:cubicBezTo>
                  <a:lnTo>
                    <a:pt x="2552700" y="492125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5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CF3AE80-542B-8D4E-A552-A4C0F06777FD}"/>
                    </a:ext>
                  </a:extLst>
                </p:cNvPr>
                <p:cNvSpPr txBox="1"/>
                <p:nvPr/>
              </p:nvSpPr>
              <p:spPr>
                <a:xfrm>
                  <a:off x="5554148" y="3507252"/>
                  <a:ext cx="846440" cy="4914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NL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NL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CF3AE80-542B-8D4E-A552-A4C0F0677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4148" y="3507252"/>
                  <a:ext cx="846440" cy="491417"/>
                </a:xfrm>
                <a:prstGeom prst="rect">
                  <a:avLst/>
                </a:prstGeom>
                <a:blipFill>
                  <a:blip r:embed="rId7"/>
                  <a:stretch>
                    <a:fillRect l="-1471" b="-12821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ECB975A-94EE-2145-B409-8F4B3F6C8CE4}"/>
                    </a:ext>
                  </a:extLst>
                </p:cNvPr>
                <p:cNvSpPr txBox="1"/>
                <p:nvPr/>
              </p:nvSpPr>
              <p:spPr>
                <a:xfrm>
                  <a:off x="8221258" y="4058776"/>
                  <a:ext cx="3720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NL" sz="2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ECB975A-94EE-2145-B409-8F4B3F6C8C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1258" y="4058776"/>
                  <a:ext cx="372089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D0A26F1-D2BE-0549-B14D-302696CDFA75}"/>
                    </a:ext>
                  </a:extLst>
                </p:cNvPr>
                <p:cNvSpPr txBox="1"/>
                <p:nvPr/>
              </p:nvSpPr>
              <p:spPr>
                <a:xfrm>
                  <a:off x="5182659" y="4196153"/>
                  <a:ext cx="407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NL" sz="2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D0A26F1-D2BE-0549-B14D-302696CDFA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59" y="4196153"/>
                  <a:ext cx="407483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E4D9EA7-4651-D546-ADFF-62A425154FBF}"/>
                    </a:ext>
                  </a:extLst>
                </p:cNvPr>
                <p:cNvSpPr txBox="1"/>
                <p:nvPr/>
              </p:nvSpPr>
              <p:spPr>
                <a:xfrm>
                  <a:off x="5196543" y="3748411"/>
                  <a:ext cx="407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NL" sz="2000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E4D9EA7-4651-D546-ADFF-62A425154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6543" y="3748411"/>
                  <a:ext cx="407483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84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3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TUD_wit_NL">
  <a:themeElements>
    <a:clrScheme name="TUD_wit_N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D_wit_N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</a:defRPr>
        </a:defPPr>
      </a:lstStyle>
    </a:lnDef>
  </a:objectDefaults>
  <a:extraClrSchemeLst>
    <a:extraClrScheme>
      <a:clrScheme name="TUD_wit_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wit_N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wit_N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wit_N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wit_N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wit_N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TUD_wit_NL</Template>
  <TotalTime>18893</TotalTime>
  <Words>2231</Words>
  <Application>Microsoft Macintosh PowerPoint</Application>
  <PresentationFormat>On-screen Show (4:3)</PresentationFormat>
  <Paragraphs>413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Cambria Math</vt:lpstr>
      <vt:lpstr>Courier New</vt:lpstr>
      <vt:lpstr>Tahoma</vt:lpstr>
      <vt:lpstr>Times</vt:lpstr>
      <vt:lpstr>Times New Roman</vt:lpstr>
      <vt:lpstr>Wingdings</vt:lpstr>
      <vt:lpstr>TUD_wit_NL</vt:lpstr>
      <vt:lpstr>clipart</vt:lpstr>
      <vt:lpstr>Equation</vt:lpstr>
      <vt:lpstr>PowerPoint Presentation</vt:lpstr>
      <vt:lpstr>Outline</vt:lpstr>
      <vt:lpstr>Netwerk: functie(s) + structuur</vt:lpstr>
      <vt:lpstr>Three representations of undirected graphs</vt:lpstr>
      <vt:lpstr>Epidemische “compartimenten”</vt:lpstr>
      <vt:lpstr>Lokale Regel – Globaal gedrag</vt:lpstr>
      <vt:lpstr>Outline</vt:lpstr>
      <vt:lpstr>SIS Virus verspreiding in netwerken</vt:lpstr>
      <vt:lpstr>SIS Virus verspreiding in netwerken</vt:lpstr>
      <vt:lpstr>Governing Markovian SIS equation for node j</vt:lpstr>
      <vt:lpstr>PowerPoint Presentation</vt:lpstr>
      <vt:lpstr>Mean-field benadering:  vervang r.v. door zijn gemiddelde</vt:lpstr>
      <vt:lpstr>Grenzen van virale SIS dynamica</vt:lpstr>
      <vt:lpstr>SIS prevalence - virale besmettingssterkte</vt:lpstr>
      <vt:lpstr>Grote groepsbijeenkomsten uit den boze</vt:lpstr>
      <vt:lpstr>Outline</vt:lpstr>
      <vt:lpstr>PowerPoint Presentation</vt:lpstr>
      <vt:lpstr>Benaderingen</vt:lpstr>
      <vt:lpstr>Outline</vt:lpstr>
      <vt:lpstr>Twitter epidemic times are not exponential</vt:lpstr>
      <vt:lpstr>Niet-Markoviaanse besmettingstijden</vt:lpstr>
      <vt:lpstr>Non-Markovian epidemic threshold</vt:lpstr>
      <vt:lpstr>RIVM data (begin Covid-19)</vt:lpstr>
      <vt:lpstr>Weibull SIS infection events in time interval [0,1]</vt:lpstr>
      <vt:lpstr>Outline</vt:lpstr>
      <vt:lpstr>Aantal bevestigde besmettingen per dag in NL</vt:lpstr>
      <vt:lpstr>SIS prevalence in a temporal contact graph</vt:lpstr>
      <vt:lpstr>Contactgraafreconstructie van epidemie</vt:lpstr>
      <vt:lpstr>Accurate prediction of epidemic outbreaks without accurate network reconstruction</vt:lpstr>
      <vt:lpstr>Contact graph</vt:lpstr>
      <vt:lpstr>Conclusie</vt:lpstr>
      <vt:lpstr>PowerPoint Presentation</vt:lpstr>
    </vt:vector>
  </TitlesOfParts>
  <Company> 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and Evaluation of Network Dynamics</dc:title>
  <dc:creator>TomK</dc:creator>
  <cp:lastModifiedBy>Microsoft Office User</cp:lastModifiedBy>
  <cp:revision>1168</cp:revision>
  <cp:lastPrinted>2020-06-30T08:56:59Z</cp:lastPrinted>
  <dcterms:created xsi:type="dcterms:W3CDTF">2011-02-07T07:51:54Z</dcterms:created>
  <dcterms:modified xsi:type="dcterms:W3CDTF">2021-12-07T09:27:19Z</dcterms:modified>
</cp:coreProperties>
</file>